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5" r:id="rId51"/>
    <p:sldId id="336" r:id="rId52"/>
    <p:sldId id="334"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303C"/>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0ADDFA-761A-4964-A788-43DCBAB9D9FB}" v="30" dt="2024-10-14T09:56:49.10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125" d="100"/>
          <a:sy n="125" d="100"/>
        </p:scale>
        <p:origin x="1242" y="3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EBEEE-1050-8BFE-9233-3F1D668B6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E11543-50DC-86A3-97C5-940F19EBB1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4B224-4892-A186-A33F-37BF4C45030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5052FA-E63A-3EEB-6249-2F563BCA5847}"/>
              </a:ext>
            </a:extLst>
          </p:cNvPr>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39683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8BF13-E3F7-A1BE-8A99-B8AC3FEE8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E9DD5-A034-7BFB-DF82-D1D6B4625E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A517C7-1ABB-1238-C1EC-881CEC6857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C2F8F5-4E47-C608-687E-173EF2EC24ED}"/>
              </a:ext>
            </a:extLst>
          </p:cNvPr>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29916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gafencu/DataScienceCapstone/blob/6a8af3ed89fd43f467ee985d5a9a5cc1b95e8522/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gafencu/DataScienceCapstone/blob/6a8af3ed89fd43f467ee985d5a9a5cc1b95e852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gafencu/DataScienceCapstone/blob/6a8af3ed89fd43f467ee985d5a9a5cc1b95e852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gafencu/DataScienceCapstone/blob/6a8af3ed89fd43f467ee985d5a9a5cc1b95e8522/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gafencu/DataScienceCapstone/blob/6a8af3ed89fd43f467ee985d5a9a5cc1b95e8522/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gafencu/DataScienceCapstone/blob/6a8af3ed89fd43f467ee985d5a9a5cc1b95e8522/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gafencu/DataScienceCapstone/blob/6a8af3ed89fd43f467ee985d5a9a5cc1b95e8522/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gafencu/DataScienceCapstone/blob/6a8af3ed89fd43f467ee985d5a9a5cc1b95e852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Stefan G.</a:t>
            </a:r>
          </a:p>
          <a:p>
            <a:r>
              <a:rPr lang="en-US" dirty="0">
                <a:solidFill>
                  <a:schemeClr val="bg2"/>
                </a:solidFill>
                <a:latin typeface="Abadi" panose="020B0604020104020204" pitchFamily="34" charset="0"/>
                <a:ea typeface="SF Pro" pitchFamily="2" charset="0"/>
                <a:cs typeface="SF Pro" pitchFamily="2" charset="0"/>
              </a:rPr>
              <a:t>11 Oct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711557" cy="4351338"/>
          </a:xfrm>
          <a:prstGeom prst="rect">
            <a:avLst/>
          </a:prstGeom>
        </p:spPr>
        <p:txBody>
          <a:bodyPr/>
          <a:lstStyle/>
          <a:p>
            <a:pPr>
              <a:buFont typeface="Calibri" panose="020F0502020204030204" pitchFamily="34" charset="0"/>
              <a:buNone/>
            </a:pPr>
            <a:r>
              <a:rPr lang="en-US" sz="1800" b="1" dirty="0">
                <a:latin typeface="Calibri" panose="020F0502020204030204" pitchFamily="34" charset="0"/>
              </a:rPr>
              <a:t>Collect Raw Data:</a:t>
            </a:r>
            <a:r>
              <a:rPr lang="en-US" sz="1800" dirty="0">
                <a:latin typeface="Calibri" panose="020F0502020204030204" pitchFamily="34" charset="0"/>
              </a:rPr>
              <a:t> Gather data from both API calls and web scraping methods.</a:t>
            </a:r>
          </a:p>
          <a:p>
            <a:pPr>
              <a:buFont typeface="Calibri" panose="020F0502020204030204" pitchFamily="34" charset="0"/>
              <a:buNone/>
            </a:pPr>
            <a:r>
              <a:rPr lang="en-US" sz="1800" b="1" dirty="0">
                <a:latin typeface="Calibri" panose="020F0502020204030204" pitchFamily="34" charset="0"/>
              </a:rPr>
              <a:t>Handle Missing Values</a:t>
            </a:r>
            <a:r>
              <a:rPr lang="en-US" sz="1800" dirty="0">
                <a:latin typeface="Calibri" panose="020F0502020204030204" pitchFamily="34" charset="0"/>
              </a:rPr>
              <a:t>: Identify and address any gaps in the dataset, either by imputation or removal.</a:t>
            </a:r>
          </a:p>
          <a:p>
            <a:pPr>
              <a:buFont typeface="Calibri" panose="020F0502020204030204" pitchFamily="34" charset="0"/>
              <a:buNone/>
            </a:pPr>
            <a:r>
              <a:rPr lang="en-US" sz="1800" b="1" dirty="0">
                <a:latin typeface="Calibri" panose="020F0502020204030204" pitchFamily="34" charset="0"/>
              </a:rPr>
              <a:t>Standardize Formats</a:t>
            </a:r>
            <a:r>
              <a:rPr lang="en-US" sz="1800" dirty="0">
                <a:latin typeface="Calibri" panose="020F0502020204030204" pitchFamily="34" charset="0"/>
              </a:rPr>
              <a:t>: Ensure consistency in data types, units, and representations across the dataset.</a:t>
            </a:r>
          </a:p>
          <a:p>
            <a:pPr>
              <a:buFont typeface="Calibri" panose="020F0502020204030204" pitchFamily="34" charset="0"/>
              <a:buNone/>
            </a:pPr>
            <a:r>
              <a:rPr lang="en-US" sz="1800" b="1" dirty="0">
                <a:latin typeface="Calibri" panose="020F0502020204030204" pitchFamily="34" charset="0"/>
              </a:rPr>
              <a:t>Remove Duplicates</a:t>
            </a:r>
            <a:r>
              <a:rPr lang="en-US" sz="1800" dirty="0">
                <a:latin typeface="Calibri" panose="020F0502020204030204" pitchFamily="34" charset="0"/>
              </a:rPr>
              <a:t>: Identify and eliminate any redundant entries in the dataset.</a:t>
            </a:r>
          </a:p>
          <a:p>
            <a:pPr>
              <a:buFont typeface="Calibri" panose="020F0502020204030204" pitchFamily="34" charset="0"/>
              <a:buNone/>
            </a:pPr>
            <a:r>
              <a:rPr lang="en-US" sz="1800" b="1" dirty="0">
                <a:latin typeface="Calibri" panose="020F0502020204030204" pitchFamily="34" charset="0"/>
              </a:rPr>
              <a:t>Feature Engineering</a:t>
            </a:r>
            <a:r>
              <a:rPr lang="en-US" sz="1800" dirty="0">
                <a:latin typeface="Calibri" panose="020F0502020204030204" pitchFamily="34" charset="0"/>
              </a:rPr>
              <a:t>: Create new variables or transform existing ones to better represent the information for analysis.</a:t>
            </a:r>
          </a:p>
          <a:p>
            <a:pPr>
              <a:buFont typeface="Calibri" panose="020F0502020204030204" pitchFamily="34" charset="0"/>
              <a:buNone/>
            </a:pPr>
            <a:r>
              <a:rPr lang="en-US" sz="1800" b="1" dirty="0">
                <a:latin typeface="Calibri" panose="020F0502020204030204" pitchFamily="34" charset="0"/>
              </a:rPr>
              <a:t>Data Validation</a:t>
            </a:r>
            <a:r>
              <a:rPr lang="en-US" sz="1800" dirty="0">
                <a:latin typeface="Calibri" panose="020F0502020204030204" pitchFamily="34" charset="0"/>
              </a:rPr>
              <a:t>: Perform final checks to ensure the data's integrity and readiness for analysis.</a:t>
            </a:r>
          </a:p>
          <a:p>
            <a:endParaRPr lang="en-US" sz="2200" dirty="0">
              <a:solidFill>
                <a:schemeClr val="accent3">
                  <a:lumMod val="25000"/>
                </a:schemeClr>
              </a:solidFill>
              <a:latin typeface="Abadi" panose="020B0604020104020204" pitchFamily="34" charset="0"/>
              <a:hlinkClick r:id="rId3"/>
            </a:endParaRPr>
          </a:p>
          <a:p>
            <a:r>
              <a:rPr lang="en-US" sz="2200" dirty="0">
                <a:solidFill>
                  <a:schemeClr val="accent3">
                    <a:lumMod val="25000"/>
                  </a:schemeClr>
                </a:solidFill>
                <a:latin typeface="Abadi" panose="020B0604020104020204" pitchFamily="34" charset="0"/>
                <a:hlinkClick r:id="rId3"/>
              </a:rPr>
              <a:t>GitHub URL</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7D7C45C4-4DAD-613D-5F33-AAABE46CD880}"/>
              </a:ext>
            </a:extLst>
          </p:cNvPr>
          <p:cNvPicPr>
            <a:picLocks noChangeAspect="1"/>
          </p:cNvPicPr>
          <p:nvPr/>
        </p:nvPicPr>
        <p:blipFill>
          <a:blip r:embed="rId4"/>
          <a:stretch>
            <a:fillRect/>
          </a:stretch>
        </p:blipFill>
        <p:spPr>
          <a:xfrm>
            <a:off x="8947975" y="1338619"/>
            <a:ext cx="2276793" cy="468695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04389" cy="4351338"/>
          </a:xfrm>
          <a:prstGeom prst="rect">
            <a:avLst/>
          </a:prstGeom>
        </p:spPr>
        <p:txBody>
          <a:bodyPr lIns="91440" tIns="45720" rIns="91440" bIns="45720" anchor="t"/>
          <a:lstStyle/>
          <a:p>
            <a:pPr>
              <a:buFont typeface="Calibri" panose="020F0502020204030204" pitchFamily="34" charset="0"/>
              <a:buNone/>
            </a:pPr>
            <a:r>
              <a:rPr lang="en-US" sz="1600" b="1" dirty="0">
                <a:latin typeface="Calibri" panose="020F0502020204030204" pitchFamily="34" charset="0"/>
              </a:rPr>
              <a:t>Flight Number vs. Payload Mass</a:t>
            </a:r>
            <a:r>
              <a:rPr lang="en-US" sz="1600" dirty="0">
                <a:latin typeface="Calibri" panose="020F0502020204030204" pitchFamily="34" charset="0"/>
              </a:rPr>
              <a:t>: Scatter plot showing the relationship between launch sequence and payload weight, indicating success or failure of each mission.</a:t>
            </a:r>
          </a:p>
          <a:p>
            <a:pPr>
              <a:buFont typeface="Calibri" panose="020F0502020204030204" pitchFamily="34" charset="0"/>
              <a:buNone/>
            </a:pPr>
            <a:r>
              <a:rPr lang="en-US" sz="1600" b="1" dirty="0">
                <a:latin typeface="Calibri" panose="020F0502020204030204" pitchFamily="34" charset="0"/>
              </a:rPr>
              <a:t>Flight Number vs. Launch Site</a:t>
            </a:r>
            <a:r>
              <a:rPr lang="en-US" sz="1600" dirty="0">
                <a:latin typeface="Calibri" panose="020F0502020204030204" pitchFamily="34" charset="0"/>
              </a:rPr>
              <a:t>: Scatter plot illustrating the distribution of launches across different sites over time, with success/failure indication.</a:t>
            </a:r>
          </a:p>
          <a:p>
            <a:pPr>
              <a:buFont typeface="Calibri" panose="020F0502020204030204" pitchFamily="34" charset="0"/>
              <a:buNone/>
            </a:pPr>
            <a:r>
              <a:rPr lang="en-US" sz="1600" b="1" dirty="0">
                <a:latin typeface="Calibri" panose="020F0502020204030204" pitchFamily="34" charset="0"/>
              </a:rPr>
              <a:t>Payload Mass vs. Launch Site</a:t>
            </a:r>
            <a:r>
              <a:rPr lang="en-US" sz="1600" dirty="0">
                <a:latin typeface="Calibri" panose="020F0502020204030204" pitchFamily="34" charset="0"/>
              </a:rPr>
              <a:t>: Scatter plot depicting the range of payload masses launched from each site, color-coded for mission outcomes.</a:t>
            </a:r>
          </a:p>
          <a:p>
            <a:pPr>
              <a:buFont typeface="Calibri" panose="020F0502020204030204" pitchFamily="34" charset="0"/>
              <a:buNone/>
            </a:pPr>
            <a:r>
              <a:rPr lang="en-US" sz="1600" b="1" dirty="0">
                <a:latin typeface="Calibri" panose="020F0502020204030204" pitchFamily="34" charset="0"/>
              </a:rPr>
              <a:t>Success Rate by Orbit Type</a:t>
            </a:r>
            <a:r>
              <a:rPr lang="en-US" sz="1600" dirty="0">
                <a:latin typeface="Calibri" panose="020F0502020204030204" pitchFamily="34" charset="0"/>
              </a:rPr>
              <a:t>: Bar chart comparing the success rates for different orbit types targeted by SpaceX missions.</a:t>
            </a:r>
          </a:p>
          <a:p>
            <a:pPr>
              <a:buFont typeface="Calibri" panose="020F0502020204030204" pitchFamily="34" charset="0"/>
              <a:buNone/>
            </a:pPr>
            <a:r>
              <a:rPr lang="en-US" sz="1600" dirty="0">
                <a:latin typeface="Calibri" panose="020F0502020204030204" pitchFamily="34" charset="0"/>
              </a:rPr>
              <a:t> </a:t>
            </a:r>
            <a:r>
              <a:rPr lang="en-US" sz="1600" b="1" dirty="0">
                <a:latin typeface="Calibri" panose="020F0502020204030204" pitchFamily="34" charset="0"/>
              </a:rPr>
              <a:t>Flight Number vs. Orbit</a:t>
            </a:r>
            <a:r>
              <a:rPr lang="en-US" sz="1600" dirty="0">
                <a:latin typeface="Calibri" panose="020F0502020204030204" pitchFamily="34" charset="0"/>
              </a:rPr>
              <a:t>: Scatter plot demonstrating how orbit types varied across successive launches, with success/failure indication.</a:t>
            </a:r>
          </a:p>
          <a:p>
            <a:pPr>
              <a:buFont typeface="Calibri" panose="020F0502020204030204" pitchFamily="34" charset="0"/>
              <a:buNone/>
            </a:pPr>
            <a:r>
              <a:rPr lang="en-US" sz="1600" b="1" dirty="0">
                <a:latin typeface="Calibri" panose="020F0502020204030204" pitchFamily="34" charset="0"/>
              </a:rPr>
              <a:t>Payload Mass vs. Orbit</a:t>
            </a:r>
            <a:r>
              <a:rPr lang="en-US" sz="1600" dirty="0">
                <a:latin typeface="Calibri" panose="020F0502020204030204" pitchFamily="34" charset="0"/>
              </a:rPr>
              <a:t>: Scatter plot showing the relationship between payload mass and targeted orbit, color-coded for launch outcomes.</a:t>
            </a:r>
          </a:p>
          <a:p>
            <a:pPr>
              <a:buFont typeface="Calibri" panose="020F0502020204030204" pitchFamily="34" charset="0"/>
              <a:buNone/>
            </a:pPr>
            <a:r>
              <a:rPr lang="en-US" sz="1600" b="1" dirty="0">
                <a:latin typeface="Calibri" panose="020F0502020204030204" pitchFamily="34" charset="0"/>
              </a:rPr>
              <a:t>SpaceX Yearly Average Launch Success Rate</a:t>
            </a:r>
            <a:r>
              <a:rPr lang="en-US" sz="1600" dirty="0">
                <a:latin typeface="Calibri" panose="020F0502020204030204" pitchFamily="34" charset="0"/>
              </a:rPr>
              <a:t>: Line chart tracking the trend of launch success rates over the years, showing SpaceX's improving performance.</a:t>
            </a: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GitHub URL</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buFont typeface="Calibri" panose="020F0502020204030204" pitchFamily="34" charset="0"/>
              <a:buNone/>
            </a:pPr>
            <a:r>
              <a:rPr lang="en-US" sz="1400" b="1" dirty="0">
                <a:latin typeface="Calibri" panose="020F0502020204030204" pitchFamily="34" charset="0"/>
              </a:rPr>
              <a:t>Display unique launch sites:</a:t>
            </a:r>
            <a:r>
              <a:rPr lang="en-US" sz="1400" dirty="0">
                <a:latin typeface="Calibri" panose="020F0502020204030204" pitchFamily="34" charset="0"/>
              </a:rPr>
              <a:t> Selected distinct </a:t>
            </a:r>
            <a:r>
              <a:rPr lang="en-US" sz="1400" dirty="0" err="1">
                <a:latin typeface="Calibri" panose="020F0502020204030204" pitchFamily="34" charset="0"/>
              </a:rPr>
              <a:t>Launch_Site</a:t>
            </a:r>
            <a:r>
              <a:rPr lang="en-US" sz="1400" dirty="0">
                <a:latin typeface="Calibri" panose="020F0502020204030204" pitchFamily="34" charset="0"/>
              </a:rPr>
              <a:t> from SPACEXTBL.</a:t>
            </a:r>
          </a:p>
          <a:p>
            <a:pPr>
              <a:buFont typeface="Calibri" panose="020F0502020204030204" pitchFamily="34" charset="0"/>
              <a:buNone/>
            </a:pPr>
            <a:r>
              <a:rPr lang="en-US" sz="1400" b="1" dirty="0">
                <a:latin typeface="Calibri" panose="020F0502020204030204" pitchFamily="34" charset="0"/>
              </a:rPr>
              <a:t>Show records with launch sites starting with 'CCA': </a:t>
            </a:r>
            <a:r>
              <a:rPr lang="en-US" sz="1400" dirty="0">
                <a:latin typeface="Calibri" panose="020F0502020204030204" pitchFamily="34" charset="0"/>
              </a:rPr>
              <a:t>Selected all columns where </a:t>
            </a:r>
            <a:r>
              <a:rPr lang="en-US" sz="1400" dirty="0" err="1">
                <a:latin typeface="Calibri" panose="020F0502020204030204" pitchFamily="34" charset="0"/>
              </a:rPr>
              <a:t>Launch_Site</a:t>
            </a:r>
            <a:r>
              <a:rPr lang="en-US" sz="1400" dirty="0">
                <a:latin typeface="Calibri" panose="020F0502020204030204" pitchFamily="34" charset="0"/>
              </a:rPr>
              <a:t> like 'CCA%', limited to 5 results.</a:t>
            </a:r>
          </a:p>
          <a:p>
            <a:pPr>
              <a:buFont typeface="Calibri" panose="020F0502020204030204" pitchFamily="34" charset="0"/>
              <a:buNone/>
            </a:pPr>
            <a:r>
              <a:rPr lang="en-US" sz="1400" b="1" dirty="0">
                <a:latin typeface="Calibri" panose="020F0502020204030204" pitchFamily="34" charset="0"/>
              </a:rPr>
              <a:t>Calculate total payload mass for NASA (CRS) missions: </a:t>
            </a:r>
            <a:r>
              <a:rPr lang="en-US" sz="1400" dirty="0">
                <a:latin typeface="Calibri" panose="020F0502020204030204" pitchFamily="34" charset="0"/>
              </a:rPr>
              <a:t>Summed PAYLOAD_MASS__KG_ where Customer like '%CRS%'.</a:t>
            </a:r>
          </a:p>
          <a:p>
            <a:pPr>
              <a:buFont typeface="Calibri" panose="020F0502020204030204" pitchFamily="34" charset="0"/>
              <a:buNone/>
            </a:pPr>
            <a:r>
              <a:rPr lang="en-US" sz="1400" b="1" dirty="0">
                <a:latin typeface="Calibri" panose="020F0502020204030204" pitchFamily="34" charset="0"/>
              </a:rPr>
              <a:t>Find average payload mass for F9 v1.1 boosters: </a:t>
            </a:r>
            <a:r>
              <a:rPr lang="en-US" sz="1400" dirty="0">
                <a:latin typeface="Calibri" panose="020F0502020204030204" pitchFamily="34" charset="0"/>
              </a:rPr>
              <a:t>Averaged PAYLOAD_MASS__KG_ where </a:t>
            </a:r>
            <a:r>
              <a:rPr lang="en-US" sz="1400" dirty="0" err="1">
                <a:latin typeface="Calibri" panose="020F0502020204030204" pitchFamily="34" charset="0"/>
              </a:rPr>
              <a:t>Booster_Version</a:t>
            </a:r>
            <a:r>
              <a:rPr lang="en-US" sz="1400" dirty="0">
                <a:latin typeface="Calibri" panose="020F0502020204030204" pitchFamily="34" charset="0"/>
              </a:rPr>
              <a:t> like '%F9 v1.1%'.</a:t>
            </a:r>
          </a:p>
          <a:p>
            <a:pPr>
              <a:buFont typeface="Calibri" panose="020F0502020204030204" pitchFamily="34" charset="0"/>
              <a:buNone/>
            </a:pPr>
            <a:r>
              <a:rPr lang="en-US" sz="1400" b="1" dirty="0">
                <a:latin typeface="Calibri" panose="020F0502020204030204" pitchFamily="34" charset="0"/>
              </a:rPr>
              <a:t>Determine date of first successful ground pad landing: </a:t>
            </a:r>
            <a:r>
              <a:rPr lang="en-US" sz="1400" dirty="0">
                <a:latin typeface="Calibri" panose="020F0502020204030204" pitchFamily="34" charset="0"/>
              </a:rPr>
              <a:t>Selected minimum date where </a:t>
            </a:r>
            <a:r>
              <a:rPr lang="en-US" sz="1400" dirty="0" err="1">
                <a:latin typeface="Calibri" panose="020F0502020204030204" pitchFamily="34" charset="0"/>
              </a:rPr>
              <a:t>Landing_Outcome</a:t>
            </a:r>
            <a:r>
              <a:rPr lang="en-US" sz="1400" dirty="0">
                <a:latin typeface="Calibri" panose="020F0502020204030204" pitchFamily="34" charset="0"/>
              </a:rPr>
              <a:t> = 'Success (ground pad)'.</a:t>
            </a:r>
          </a:p>
          <a:p>
            <a:pPr>
              <a:buFont typeface="Calibri" panose="020F0502020204030204" pitchFamily="34" charset="0"/>
              <a:buNone/>
            </a:pPr>
            <a:r>
              <a:rPr lang="en-US" sz="1400" b="1" dirty="0">
                <a:latin typeface="Calibri" panose="020F0502020204030204" pitchFamily="34" charset="0"/>
              </a:rPr>
              <a:t>List boosters with successful drone ship landings and payload between 4000-6000 kg: </a:t>
            </a:r>
            <a:r>
              <a:rPr lang="en-US" sz="1400" dirty="0">
                <a:latin typeface="Calibri" panose="020F0502020204030204" pitchFamily="34" charset="0"/>
              </a:rPr>
              <a:t>Selected </a:t>
            </a:r>
            <a:r>
              <a:rPr lang="en-US" sz="1400" dirty="0" err="1">
                <a:latin typeface="Calibri" panose="020F0502020204030204" pitchFamily="34" charset="0"/>
              </a:rPr>
              <a:t>Booster_Version</a:t>
            </a:r>
            <a:r>
              <a:rPr lang="en-US" sz="1400" dirty="0">
                <a:latin typeface="Calibri" panose="020F0502020204030204" pitchFamily="34" charset="0"/>
              </a:rPr>
              <a:t> meeting these criteria.</a:t>
            </a:r>
          </a:p>
          <a:p>
            <a:pPr>
              <a:buFont typeface="Calibri" panose="020F0502020204030204" pitchFamily="34" charset="0"/>
              <a:buNone/>
            </a:pPr>
            <a:r>
              <a:rPr lang="en-US" sz="1400" b="1" dirty="0">
                <a:latin typeface="Calibri" panose="020F0502020204030204" pitchFamily="34" charset="0"/>
              </a:rPr>
              <a:t>Count successful and failed missions: </a:t>
            </a:r>
            <a:r>
              <a:rPr lang="en-US" sz="1400" dirty="0">
                <a:latin typeface="Calibri" panose="020F0502020204030204" pitchFamily="34" charset="0"/>
              </a:rPr>
              <a:t>Counted records with 'Success' and 'Failure' in </a:t>
            </a:r>
            <a:r>
              <a:rPr lang="en-US" sz="1400" dirty="0" err="1">
                <a:latin typeface="Calibri" panose="020F0502020204030204" pitchFamily="34" charset="0"/>
              </a:rPr>
              <a:t>Mission_Outcome</a:t>
            </a:r>
            <a:r>
              <a:rPr lang="en-US" sz="1400" dirty="0">
                <a:latin typeface="Calibri" panose="020F0502020204030204" pitchFamily="34" charset="0"/>
              </a:rPr>
              <a:t>.</a:t>
            </a:r>
          </a:p>
          <a:p>
            <a:pPr>
              <a:buFont typeface="Calibri" panose="020F0502020204030204" pitchFamily="34" charset="0"/>
              <a:buNone/>
            </a:pPr>
            <a:r>
              <a:rPr lang="en-US" sz="1400" b="1" dirty="0">
                <a:latin typeface="Calibri" panose="020F0502020204030204" pitchFamily="34" charset="0"/>
              </a:rPr>
              <a:t>Identify boosters carrying maximum payload: </a:t>
            </a:r>
            <a:r>
              <a:rPr lang="en-US" sz="1400" dirty="0">
                <a:latin typeface="Calibri" panose="020F0502020204030204" pitchFamily="34" charset="0"/>
              </a:rPr>
              <a:t>Used subquery to find max PAYLOAD_MASS__KG_, then selected corresponding </a:t>
            </a:r>
            <a:r>
              <a:rPr lang="en-US" sz="1400" dirty="0" err="1">
                <a:latin typeface="Calibri" panose="020F0502020204030204" pitchFamily="34" charset="0"/>
              </a:rPr>
              <a:t>Booster_Version</a:t>
            </a:r>
            <a:r>
              <a:rPr lang="en-US" sz="1400" dirty="0">
                <a:latin typeface="Calibri" panose="020F0502020204030204" pitchFamily="34" charset="0"/>
              </a:rPr>
              <a:t>.</a:t>
            </a:r>
          </a:p>
          <a:p>
            <a:pPr>
              <a:buFont typeface="Calibri" panose="020F0502020204030204" pitchFamily="34" charset="0"/>
              <a:buNone/>
            </a:pPr>
            <a:r>
              <a:rPr lang="en-US" sz="1400" b="1" dirty="0">
                <a:latin typeface="Calibri" panose="020F0502020204030204" pitchFamily="34" charset="0"/>
              </a:rPr>
              <a:t>Display 2015 drone ship landing failures: </a:t>
            </a:r>
            <a:r>
              <a:rPr lang="en-US" sz="1400" dirty="0">
                <a:latin typeface="Calibri" panose="020F0502020204030204" pitchFamily="34" charset="0"/>
              </a:rPr>
              <a:t>Selected month, landing outcome, booster version, and launch site for specific criteria.</a:t>
            </a:r>
          </a:p>
          <a:p>
            <a:pPr>
              <a:buFont typeface="Calibri" panose="020F0502020204030204" pitchFamily="34" charset="0"/>
              <a:buNone/>
            </a:pPr>
            <a:r>
              <a:rPr lang="en-US" sz="1400" b="1" dirty="0">
                <a:latin typeface="Calibri" panose="020F0502020204030204" pitchFamily="34" charset="0"/>
              </a:rPr>
              <a:t>Rank landing outcomes between dates: </a:t>
            </a:r>
            <a:r>
              <a:rPr lang="en-US" sz="1400" dirty="0">
                <a:latin typeface="Calibri" panose="020F0502020204030204" pitchFamily="34" charset="0"/>
              </a:rPr>
              <a:t>Used window function to rank counts of landing outcomes between 2010-06-04 and 2017-03-20.</a:t>
            </a:r>
          </a:p>
          <a:p>
            <a:pPr>
              <a:lnSpc>
                <a:spcPct val="100000"/>
              </a:lnSpc>
              <a:spcBef>
                <a:spcPts val="1400"/>
              </a:spcBef>
            </a:pPr>
            <a:r>
              <a:rPr lang="en-US" sz="1400" dirty="0">
                <a:solidFill>
                  <a:schemeClr val="accent3">
                    <a:lumMod val="25000"/>
                  </a:schemeClr>
                </a:solidFill>
                <a:latin typeface="Abadi" panose="020B0604020104020204" pitchFamily="34" charset="0"/>
                <a:hlinkClick r:id="rId3"/>
              </a:rPr>
              <a:t>GitHub URL</a:t>
            </a:r>
            <a:endParaRPr lang="en-US" sz="1400" dirty="0"/>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spcBef>
                <a:spcPts val="0"/>
              </a:spcBef>
            </a:pPr>
            <a:r>
              <a:rPr lang="en-US" sz="1800" dirty="0">
                <a:latin typeface="Calibri" panose="020F0502020204030204" pitchFamily="34" charset="0"/>
              </a:rPr>
              <a:t>Circles and Markers for launch sites:</a:t>
            </a:r>
          </a:p>
          <a:p>
            <a:pPr lvl="1">
              <a:spcBef>
                <a:spcPts val="0"/>
              </a:spcBef>
            </a:pPr>
            <a:r>
              <a:rPr lang="en-US" sz="1400" dirty="0">
                <a:latin typeface="Calibri" panose="020F0502020204030204" pitchFamily="34" charset="0"/>
              </a:rPr>
              <a:t>Added a circle and marker for each SpaceX launch site.</a:t>
            </a:r>
          </a:p>
          <a:p>
            <a:pPr lvl="1">
              <a:spcBef>
                <a:spcPts val="0"/>
              </a:spcBef>
            </a:pPr>
            <a:r>
              <a:rPr lang="en-US" sz="1400" dirty="0">
                <a:latin typeface="Calibri" panose="020F0502020204030204" pitchFamily="34" charset="0"/>
              </a:rPr>
              <a:t>Purpose: To visually represent the locations of launch sites on the map.</a:t>
            </a:r>
          </a:p>
          <a:p>
            <a:pPr>
              <a:spcBef>
                <a:spcPts val="0"/>
              </a:spcBef>
            </a:pPr>
            <a:endParaRPr lang="en" sz="1800" dirty="0">
              <a:latin typeface="Calibri" panose="020F0502020204030204" pitchFamily="34" charset="0"/>
            </a:endParaRPr>
          </a:p>
          <a:p>
            <a:pPr>
              <a:spcBef>
                <a:spcPts val="0"/>
              </a:spcBef>
            </a:pPr>
            <a:r>
              <a:rPr lang="en-US" sz="1800" dirty="0">
                <a:latin typeface="Calibri" panose="020F0502020204030204" pitchFamily="34" charset="0"/>
              </a:rPr>
              <a:t>Marker Cluster for launch outcomes:</a:t>
            </a:r>
          </a:p>
          <a:p>
            <a:pPr lvl="1">
              <a:spcBef>
                <a:spcPts val="0"/>
              </a:spcBef>
            </a:pPr>
            <a:r>
              <a:rPr lang="en-US" sz="1400" dirty="0">
                <a:latin typeface="Calibri" panose="020F0502020204030204" pitchFamily="34" charset="0"/>
              </a:rPr>
              <a:t>Created green markers for successful launches and red markers for failed launches.</a:t>
            </a:r>
          </a:p>
          <a:p>
            <a:pPr lvl="1">
              <a:spcBef>
                <a:spcPts val="0"/>
              </a:spcBef>
            </a:pPr>
            <a:r>
              <a:rPr lang="en-US" sz="1400" dirty="0">
                <a:latin typeface="Calibri" panose="020F0502020204030204" pitchFamily="34" charset="0"/>
              </a:rPr>
              <a:t>Purpose: To show the distribution and success rate of launches at each site.</a:t>
            </a:r>
          </a:p>
          <a:p>
            <a:pPr>
              <a:spcBef>
                <a:spcPts val="0"/>
              </a:spcBef>
            </a:pPr>
            <a:endParaRPr lang="en" sz="1800" dirty="0">
              <a:latin typeface="Calibri" panose="020F0502020204030204" pitchFamily="34" charset="0"/>
            </a:endParaRPr>
          </a:p>
          <a:p>
            <a:pPr>
              <a:spcBef>
                <a:spcPts val="0"/>
              </a:spcBef>
            </a:pPr>
            <a:r>
              <a:rPr lang="ro-RO" sz="1800" dirty="0">
                <a:latin typeface="Calibri" panose="020F0502020204030204" pitchFamily="34" charset="0"/>
              </a:rPr>
              <a:t>MousePosition:</a:t>
            </a:r>
          </a:p>
          <a:p>
            <a:pPr lvl="1">
              <a:spcBef>
                <a:spcPts val="0"/>
              </a:spcBef>
            </a:pPr>
            <a:r>
              <a:rPr lang="en-US" sz="1400" dirty="0">
                <a:latin typeface="Calibri" panose="020F0502020204030204" pitchFamily="34" charset="0"/>
              </a:rPr>
              <a:t>Added a mouse position tracker to the map.</a:t>
            </a:r>
          </a:p>
          <a:p>
            <a:pPr lvl="1">
              <a:spcBef>
                <a:spcPts val="0"/>
              </a:spcBef>
            </a:pPr>
            <a:r>
              <a:rPr lang="en-US" sz="1400" dirty="0">
                <a:latin typeface="Calibri" panose="020F0502020204030204" pitchFamily="34" charset="0"/>
              </a:rPr>
              <a:t>Purpose: To allow users to easily find coordinates of points of interest on the map.</a:t>
            </a:r>
          </a:p>
          <a:p>
            <a:pPr>
              <a:spcBef>
                <a:spcPts val="0"/>
              </a:spcBef>
            </a:pPr>
            <a:endParaRPr lang="en" sz="1800" dirty="0">
              <a:latin typeface="Calibri" panose="020F0502020204030204" pitchFamily="34" charset="0"/>
            </a:endParaRPr>
          </a:p>
          <a:p>
            <a:pPr>
              <a:spcBef>
                <a:spcPts val="0"/>
              </a:spcBef>
            </a:pPr>
            <a:r>
              <a:rPr lang="ro-RO" sz="1800" dirty="0">
                <a:latin typeface="Calibri" panose="020F0502020204030204" pitchFamily="34" charset="0"/>
              </a:rPr>
              <a:t>Marker for coastline point:</a:t>
            </a:r>
          </a:p>
          <a:p>
            <a:pPr lvl="1">
              <a:spcBef>
                <a:spcPts val="0"/>
              </a:spcBef>
            </a:pPr>
            <a:r>
              <a:rPr lang="en-US" sz="1400" dirty="0">
                <a:latin typeface="Calibri" panose="020F0502020204030204" pitchFamily="34" charset="0"/>
              </a:rPr>
              <a:t>Added a marker for the closest coastline point to a launch site.</a:t>
            </a:r>
          </a:p>
          <a:p>
            <a:pPr lvl="1">
              <a:spcBef>
                <a:spcPts val="0"/>
              </a:spcBef>
            </a:pPr>
            <a:r>
              <a:rPr lang="en-US" sz="1400" dirty="0">
                <a:latin typeface="Calibri" panose="020F0502020204030204" pitchFamily="34" charset="0"/>
              </a:rPr>
              <a:t>Purpose: To visualize and calculate the distance between a launch site and the nearest coastline.</a:t>
            </a:r>
          </a:p>
          <a:p>
            <a:pPr>
              <a:spcBef>
                <a:spcPts val="0"/>
              </a:spcBef>
            </a:pPr>
            <a:endParaRPr lang="en" sz="1800" dirty="0">
              <a:latin typeface="Calibri" panose="020F0502020204030204" pitchFamily="34" charset="0"/>
            </a:endParaRPr>
          </a:p>
          <a:p>
            <a:pPr>
              <a:spcBef>
                <a:spcPts val="0"/>
              </a:spcBef>
            </a:pPr>
            <a:r>
              <a:rPr lang="ro-RO" sz="1800" dirty="0">
                <a:latin typeface="Calibri" panose="020F0502020204030204" pitchFamily="34" charset="0"/>
              </a:rPr>
              <a:t>PolyLine:</a:t>
            </a:r>
          </a:p>
          <a:p>
            <a:pPr lvl="1">
              <a:spcBef>
                <a:spcPts val="0"/>
              </a:spcBef>
            </a:pPr>
            <a:r>
              <a:rPr lang="en-US" sz="1400" dirty="0">
                <a:latin typeface="Calibri" panose="020F0502020204030204" pitchFamily="34" charset="0"/>
              </a:rPr>
              <a:t>Drew a line between a launch site and the selected coastline point.</a:t>
            </a:r>
          </a:p>
          <a:p>
            <a:pPr lvl="1">
              <a:spcBef>
                <a:spcPts val="0"/>
              </a:spcBef>
            </a:pPr>
            <a:r>
              <a:rPr lang="en-US" sz="1400" dirty="0">
                <a:latin typeface="Calibri" panose="020F0502020204030204" pitchFamily="34" charset="0"/>
              </a:rPr>
              <a:t>Purpose: To visually represent the distance between the launch site and the coastline.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spcBef>
                <a:spcPts val="0"/>
              </a:spcBef>
            </a:pPr>
            <a:r>
              <a:rPr lang="en-US" sz="1800" dirty="0">
                <a:latin typeface="Calibri" panose="020F0502020204030204" pitchFamily="34" charset="0"/>
              </a:rPr>
              <a:t>Dropdown menu for launch site selection:</a:t>
            </a:r>
          </a:p>
          <a:p>
            <a:pPr lvl="1">
              <a:spcBef>
                <a:spcPts val="0"/>
              </a:spcBef>
            </a:pPr>
            <a:r>
              <a:rPr lang="en-US" sz="1400" dirty="0">
                <a:latin typeface="Calibri" panose="020F0502020204030204" pitchFamily="34" charset="0"/>
              </a:rPr>
              <a:t>Allows users to select a specific launch site or view data for all sites.</a:t>
            </a:r>
          </a:p>
          <a:p>
            <a:pPr>
              <a:spcBef>
                <a:spcPts val="0"/>
              </a:spcBef>
            </a:pPr>
            <a:r>
              <a:rPr lang="en-US" sz="1800" dirty="0">
                <a:latin typeface="Calibri" panose="020F0502020204030204" pitchFamily="34" charset="0"/>
              </a:rPr>
              <a:t>Purpose: To enable filtering of data based on launch site, providing more focused analysis.</a:t>
            </a:r>
          </a:p>
          <a:p>
            <a:pPr>
              <a:spcBef>
                <a:spcPts val="0"/>
              </a:spcBef>
            </a:pPr>
            <a:endParaRPr lang="en" sz="1800" dirty="0">
              <a:latin typeface="Calibri" panose="020F0502020204030204" pitchFamily="34" charset="0"/>
            </a:endParaRPr>
          </a:p>
          <a:p>
            <a:pPr>
              <a:spcBef>
                <a:spcPts val="0"/>
              </a:spcBef>
            </a:pPr>
            <a:r>
              <a:rPr lang="en-US" sz="1800" dirty="0">
                <a:latin typeface="Calibri" panose="020F0502020204030204" pitchFamily="34" charset="0"/>
              </a:rPr>
              <a:t>Pie chart for launch success rates:</a:t>
            </a:r>
          </a:p>
          <a:p>
            <a:pPr lvl="1">
              <a:spcBef>
                <a:spcPts val="0"/>
              </a:spcBef>
            </a:pPr>
            <a:r>
              <a:rPr lang="en-US" sz="1400" dirty="0">
                <a:latin typeface="Calibri" panose="020F0502020204030204" pitchFamily="34" charset="0"/>
              </a:rPr>
              <a:t>Shows total successful launches for all sites or success vs. failure for a specific site.</a:t>
            </a:r>
          </a:p>
          <a:p>
            <a:pPr lvl="1">
              <a:spcBef>
                <a:spcPts val="0"/>
              </a:spcBef>
            </a:pPr>
            <a:r>
              <a:rPr lang="en-US" sz="1400" dirty="0">
                <a:latin typeface="Calibri" panose="020F0502020204030204" pitchFamily="34" charset="0"/>
              </a:rPr>
              <a:t>Purpose: To visualize the proportion of successful launches, either overall or for a particular site.</a:t>
            </a:r>
          </a:p>
          <a:p>
            <a:pPr>
              <a:spcBef>
                <a:spcPts val="0"/>
              </a:spcBef>
            </a:pPr>
            <a:endParaRPr lang="en" sz="1800" dirty="0">
              <a:latin typeface="Calibri" panose="020F0502020204030204" pitchFamily="34" charset="0"/>
            </a:endParaRPr>
          </a:p>
          <a:p>
            <a:pPr>
              <a:spcBef>
                <a:spcPts val="0"/>
              </a:spcBef>
            </a:pPr>
            <a:r>
              <a:rPr lang="ro-RO" sz="1800" dirty="0">
                <a:latin typeface="Calibri" panose="020F0502020204030204" pitchFamily="34" charset="0"/>
              </a:rPr>
              <a:t>Range slider for payload mass:</a:t>
            </a:r>
          </a:p>
          <a:p>
            <a:pPr lvl="1">
              <a:spcBef>
                <a:spcPts val="0"/>
              </a:spcBef>
            </a:pPr>
            <a:r>
              <a:rPr lang="en-US" sz="1400" dirty="0">
                <a:latin typeface="Calibri" panose="020F0502020204030204" pitchFamily="34" charset="0"/>
              </a:rPr>
              <a:t>Allows users to select a range of payload masses.</a:t>
            </a:r>
          </a:p>
          <a:p>
            <a:pPr lvl="1">
              <a:spcBef>
                <a:spcPts val="0"/>
              </a:spcBef>
            </a:pPr>
            <a:r>
              <a:rPr lang="en-US" sz="1400" dirty="0">
                <a:latin typeface="Calibri" panose="020F0502020204030204" pitchFamily="34" charset="0"/>
              </a:rPr>
              <a:t>Purpose: To filter data based on payload mass, enabling analysis of how payload affects launch success.</a:t>
            </a:r>
          </a:p>
          <a:p>
            <a:pPr>
              <a:spcBef>
                <a:spcPts val="0"/>
              </a:spcBef>
            </a:pPr>
            <a:endParaRPr lang="en" sz="1800" dirty="0">
              <a:latin typeface="Calibri" panose="020F0502020204030204" pitchFamily="34" charset="0"/>
            </a:endParaRPr>
          </a:p>
          <a:p>
            <a:pPr>
              <a:spcBef>
                <a:spcPts val="0"/>
              </a:spcBef>
            </a:pPr>
            <a:r>
              <a:rPr lang="en-US" sz="1800" dirty="0">
                <a:latin typeface="Calibri" panose="020F0502020204030204" pitchFamily="34" charset="0"/>
              </a:rPr>
              <a:t>Scatter plot for payload mass vs. launch success:</a:t>
            </a:r>
          </a:p>
          <a:p>
            <a:pPr lvl="1">
              <a:spcBef>
                <a:spcPts val="0"/>
              </a:spcBef>
            </a:pPr>
            <a:r>
              <a:rPr lang="en-US" sz="1400" dirty="0">
                <a:latin typeface="Calibri" panose="020F0502020204030204" pitchFamily="34" charset="0"/>
              </a:rPr>
              <a:t>Displays the relationship between payload mass and launch success.</a:t>
            </a:r>
          </a:p>
          <a:p>
            <a:pPr lvl="1">
              <a:spcBef>
                <a:spcPts val="0"/>
              </a:spcBef>
            </a:pPr>
            <a:r>
              <a:rPr lang="en-US" sz="1400" dirty="0">
                <a:latin typeface="Calibri" panose="020F0502020204030204" pitchFamily="34" charset="0"/>
              </a:rPr>
              <a:t>Color-coded by booster version category.</a:t>
            </a:r>
          </a:p>
          <a:p>
            <a:pPr lvl="1">
              <a:spcBef>
                <a:spcPts val="0"/>
              </a:spcBef>
            </a:pPr>
            <a:r>
              <a:rPr lang="en-US" sz="1400" dirty="0">
                <a:latin typeface="Calibri" panose="020F0502020204030204" pitchFamily="34" charset="0"/>
              </a:rPr>
              <a:t>Purpose: To visualize how payload mass correlates with launch success, and how this relationship might vary across different booster versions.</a:t>
            </a:r>
          </a:p>
          <a:p>
            <a:pPr>
              <a:spcBef>
                <a:spcPts val="0"/>
              </a:spcBef>
            </a:pPr>
            <a:endParaRPr lang="en" sz="1800" dirty="0">
              <a:latin typeface="Calibri" panose="020F0502020204030204" pitchFamily="34" charset="0"/>
            </a:endParaRPr>
          </a:p>
          <a:p>
            <a:pPr>
              <a:spcBef>
                <a:spcPts val="0"/>
              </a:spcBef>
            </a:pPr>
            <a:r>
              <a:rPr lang="ro-RO" sz="1800" b="1" dirty="0">
                <a:latin typeface="Calibri" panose="020F0502020204030204" pitchFamily="34" charset="0"/>
              </a:rPr>
              <a:t>Interactions</a:t>
            </a:r>
            <a:r>
              <a:rPr lang="ro-RO" sz="1800" dirty="0">
                <a:latin typeface="Calibri" panose="020F0502020204030204" pitchFamily="34" charset="0"/>
              </a:rPr>
              <a:t>:</a:t>
            </a:r>
          </a:p>
          <a:p>
            <a:pPr lvl="1">
              <a:spcBef>
                <a:spcPts val="0"/>
              </a:spcBef>
            </a:pPr>
            <a:r>
              <a:rPr lang="en-US" sz="1400" dirty="0">
                <a:latin typeface="Calibri" panose="020F0502020204030204" pitchFamily="34" charset="0"/>
              </a:rPr>
              <a:t>The pie chart updates based on the selected launch site in the dropdown.</a:t>
            </a:r>
          </a:p>
          <a:p>
            <a:pPr lvl="1">
              <a:spcBef>
                <a:spcPts val="0"/>
              </a:spcBef>
            </a:pPr>
            <a:r>
              <a:rPr lang="en-US" sz="1400" dirty="0">
                <a:latin typeface="Calibri" panose="020F0502020204030204" pitchFamily="34" charset="0"/>
              </a:rPr>
              <a:t>The scatter plot updates based on both the selected launch site and the payload range chosen in the slider.</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73590" cy="4351338"/>
          </a:xfrm>
          <a:prstGeom prst="rect">
            <a:avLst/>
          </a:prstGeom>
        </p:spPr>
        <p:txBody>
          <a:bodyPr>
            <a:normAutofit fontScale="92500" lnSpcReduction="20000"/>
          </a:bodyPr>
          <a:lstStyle/>
          <a:p>
            <a:pPr marL="0">
              <a:spcBef>
                <a:spcPts val="0"/>
              </a:spcBef>
            </a:pPr>
            <a:r>
              <a:rPr lang="ro-RO" sz="1800" dirty="0">
                <a:latin typeface="Calibri" panose="020F0502020204030204" pitchFamily="34" charset="0"/>
              </a:rPr>
              <a:t>Data Preparation:</a:t>
            </a:r>
          </a:p>
          <a:p>
            <a:pPr marL="457200" lvl="1">
              <a:spcBef>
                <a:spcPts val="0"/>
              </a:spcBef>
            </a:pPr>
            <a:r>
              <a:rPr lang="en-US" sz="1400" dirty="0">
                <a:latin typeface="Calibri" panose="020F0502020204030204" pitchFamily="34" charset="0"/>
              </a:rPr>
              <a:t>Loaded and standardized the data</a:t>
            </a:r>
          </a:p>
          <a:p>
            <a:pPr marL="457200" lvl="1">
              <a:spcBef>
                <a:spcPts val="0"/>
              </a:spcBef>
            </a:pPr>
            <a:r>
              <a:rPr lang="en-US" sz="1400" dirty="0">
                <a:latin typeface="Calibri" panose="020F0502020204030204" pitchFamily="34" charset="0"/>
              </a:rPr>
              <a:t>Split data into training and test sets (80% train, 20% test)</a:t>
            </a:r>
          </a:p>
          <a:p>
            <a:pPr marL="0">
              <a:spcBef>
                <a:spcPts val="0"/>
              </a:spcBef>
            </a:pPr>
            <a:endParaRPr lang="en" sz="1800" dirty="0">
              <a:latin typeface="Calibri" panose="020F0502020204030204" pitchFamily="34" charset="0"/>
            </a:endParaRPr>
          </a:p>
          <a:p>
            <a:pPr marL="0">
              <a:spcBef>
                <a:spcPts val="0"/>
              </a:spcBef>
            </a:pPr>
            <a:r>
              <a:rPr lang="ro-RO" sz="1800" dirty="0">
                <a:latin typeface="Calibri" panose="020F0502020204030204" pitchFamily="34" charset="0"/>
              </a:rPr>
              <a:t>Model Development:</a:t>
            </a:r>
          </a:p>
          <a:p>
            <a:pPr marL="457200" lvl="1">
              <a:spcBef>
                <a:spcPts val="0"/>
              </a:spcBef>
            </a:pPr>
            <a:r>
              <a:rPr lang="ro-RO" sz="1400" dirty="0">
                <a:latin typeface="Calibri" panose="020F0502020204030204" pitchFamily="34" charset="0"/>
              </a:rPr>
              <a:t>Created four classification models:</a:t>
            </a:r>
          </a:p>
          <a:p>
            <a:pPr marL="457200" lvl="1">
              <a:spcBef>
                <a:spcPts val="0"/>
              </a:spcBef>
            </a:pPr>
            <a:r>
              <a:rPr lang="en-US" sz="1400" dirty="0">
                <a:latin typeface="Calibri" panose="020F0502020204030204" pitchFamily="34" charset="0"/>
              </a:rPr>
              <a:t> </a:t>
            </a:r>
            <a:r>
              <a:rPr lang="ro-RO" sz="1400" dirty="0">
                <a:latin typeface="Calibri" panose="020F0502020204030204" pitchFamily="34" charset="0"/>
              </a:rPr>
              <a:t>Logistic Regression</a:t>
            </a:r>
          </a:p>
          <a:p>
            <a:pPr marL="457200" lvl="1">
              <a:spcBef>
                <a:spcPts val="0"/>
              </a:spcBef>
            </a:pPr>
            <a:r>
              <a:rPr lang="en-US" sz="1400" dirty="0">
                <a:latin typeface="Calibri" panose="020F0502020204030204" pitchFamily="34" charset="0"/>
              </a:rPr>
              <a:t> </a:t>
            </a:r>
            <a:r>
              <a:rPr lang="ro-RO" sz="1400" dirty="0">
                <a:latin typeface="Calibri" panose="020F0502020204030204" pitchFamily="34" charset="0"/>
              </a:rPr>
              <a:t>Support Vector Machine (SVM)</a:t>
            </a:r>
          </a:p>
          <a:p>
            <a:pPr marL="457200" lvl="1">
              <a:spcBef>
                <a:spcPts val="0"/>
              </a:spcBef>
            </a:pPr>
            <a:r>
              <a:rPr lang="en-US" sz="1400" dirty="0">
                <a:latin typeface="Calibri" panose="020F0502020204030204" pitchFamily="34" charset="0"/>
              </a:rPr>
              <a:t> </a:t>
            </a:r>
            <a:r>
              <a:rPr lang="ro-RO" sz="1400" dirty="0">
                <a:latin typeface="Calibri" panose="020F0502020204030204" pitchFamily="34" charset="0"/>
              </a:rPr>
              <a:t>Decision Tree</a:t>
            </a:r>
          </a:p>
          <a:p>
            <a:pPr marL="457200" lvl="1">
              <a:spcBef>
                <a:spcPts val="0"/>
              </a:spcBef>
            </a:pPr>
            <a:r>
              <a:rPr lang="ro-RO" sz="1400" dirty="0">
                <a:latin typeface="Calibri" panose="020F0502020204030204" pitchFamily="34" charset="0"/>
              </a:rPr>
              <a:t> K-Nearest Neighbors (KNN)</a:t>
            </a:r>
          </a:p>
          <a:p>
            <a:pPr marL="0">
              <a:spcBef>
                <a:spcPts val="0"/>
              </a:spcBef>
            </a:pPr>
            <a:endParaRPr lang="en" sz="1800" dirty="0">
              <a:latin typeface="Calibri" panose="020F0502020204030204" pitchFamily="34" charset="0"/>
            </a:endParaRPr>
          </a:p>
          <a:p>
            <a:pPr marL="0">
              <a:spcBef>
                <a:spcPts val="0"/>
              </a:spcBef>
            </a:pPr>
            <a:r>
              <a:rPr lang="ro-RO" sz="1800" dirty="0">
                <a:latin typeface="Calibri" panose="020F0502020204030204" pitchFamily="34" charset="0"/>
              </a:rPr>
              <a:t>Hyperparameter Tuning:</a:t>
            </a:r>
          </a:p>
          <a:p>
            <a:pPr marL="457200" lvl="1">
              <a:spcBef>
                <a:spcPts val="0"/>
              </a:spcBef>
            </a:pPr>
            <a:r>
              <a:rPr lang="en-US" sz="1400" dirty="0">
                <a:latin typeface="Calibri" panose="020F0502020204030204" pitchFamily="34" charset="0"/>
              </a:rPr>
              <a:t>Used </a:t>
            </a:r>
            <a:r>
              <a:rPr lang="en-US" sz="1400" dirty="0" err="1">
                <a:latin typeface="Calibri" panose="020F0502020204030204" pitchFamily="34" charset="0"/>
              </a:rPr>
              <a:t>GridSearchCV</a:t>
            </a:r>
            <a:r>
              <a:rPr lang="en-US" sz="1400" dirty="0">
                <a:latin typeface="Calibri" panose="020F0502020204030204" pitchFamily="34" charset="0"/>
              </a:rPr>
              <a:t> with 10-fold cross-validation for each model</a:t>
            </a:r>
          </a:p>
          <a:p>
            <a:pPr marL="457200" lvl="1">
              <a:spcBef>
                <a:spcPts val="0"/>
              </a:spcBef>
            </a:pPr>
            <a:r>
              <a:rPr lang="en-US" sz="1400" dirty="0">
                <a:latin typeface="Calibri" panose="020F0502020204030204" pitchFamily="34" charset="0"/>
              </a:rPr>
              <a:t>Defined parameter grids for each model type</a:t>
            </a:r>
          </a:p>
          <a:p>
            <a:pPr marL="0">
              <a:spcBef>
                <a:spcPts val="0"/>
              </a:spcBef>
            </a:pPr>
            <a:endParaRPr lang="en" sz="1800" dirty="0">
              <a:latin typeface="Calibri" panose="020F0502020204030204" pitchFamily="34" charset="0"/>
            </a:endParaRPr>
          </a:p>
          <a:p>
            <a:pPr marL="0">
              <a:spcBef>
                <a:spcPts val="0"/>
              </a:spcBef>
            </a:pPr>
            <a:r>
              <a:rPr lang="ro-RO" sz="1800" dirty="0">
                <a:latin typeface="Calibri" panose="020F0502020204030204" pitchFamily="34" charset="0"/>
              </a:rPr>
              <a:t>Model Evaluation:</a:t>
            </a:r>
          </a:p>
          <a:p>
            <a:pPr marL="457200" lvl="1">
              <a:spcBef>
                <a:spcPts val="0"/>
              </a:spcBef>
            </a:pPr>
            <a:r>
              <a:rPr lang="en-US" sz="1400" dirty="0">
                <a:latin typeface="Calibri" panose="020F0502020204030204" pitchFamily="34" charset="0"/>
              </a:rPr>
              <a:t>Assessed each model's performance using accuracy on test data</a:t>
            </a:r>
          </a:p>
          <a:p>
            <a:pPr marL="457200" lvl="1">
              <a:spcBef>
                <a:spcPts val="0"/>
              </a:spcBef>
            </a:pPr>
            <a:r>
              <a:rPr lang="en-US" sz="1400" dirty="0">
                <a:latin typeface="Calibri" panose="020F0502020204030204" pitchFamily="34" charset="0"/>
              </a:rPr>
              <a:t>Created confusion matrices for visual evaluation</a:t>
            </a:r>
          </a:p>
          <a:p>
            <a:pPr marL="0">
              <a:spcBef>
                <a:spcPts val="0"/>
              </a:spcBef>
            </a:pPr>
            <a:endParaRPr lang="en" sz="1800" dirty="0">
              <a:latin typeface="Calibri" panose="020F0502020204030204" pitchFamily="34" charset="0"/>
            </a:endParaRPr>
          </a:p>
          <a:p>
            <a:pPr marL="0">
              <a:spcBef>
                <a:spcPts val="0"/>
              </a:spcBef>
            </a:pPr>
            <a:r>
              <a:rPr lang="ro-RO" sz="1800" dirty="0">
                <a:latin typeface="Calibri" panose="020F0502020204030204" pitchFamily="34" charset="0"/>
              </a:rPr>
              <a:t>Model Comparison:</a:t>
            </a:r>
          </a:p>
          <a:p>
            <a:pPr marL="457200" lvl="1">
              <a:spcBef>
                <a:spcPts val="0"/>
              </a:spcBef>
            </a:pPr>
            <a:r>
              <a:rPr lang="en-US" sz="1400" dirty="0">
                <a:latin typeface="Calibri" panose="020F0502020204030204" pitchFamily="34" charset="0"/>
              </a:rPr>
              <a:t>Compared accuracies of all models on test data</a:t>
            </a:r>
          </a:p>
          <a:p>
            <a:pPr marL="457200" lvl="1">
              <a:spcBef>
                <a:spcPts val="0"/>
              </a:spcBef>
            </a:pPr>
            <a:r>
              <a:rPr lang="en-US" sz="1400" dirty="0">
                <a:latin typeface="Calibri" panose="020F0502020204030204" pitchFamily="34" charset="0"/>
              </a:rPr>
              <a:t>Identified the best performing model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7EB977E6-79C5-4033-AA2E-0BAE0C4EB388}"/>
              </a:ext>
            </a:extLst>
          </p:cNvPr>
          <p:cNvPicPr>
            <a:picLocks noChangeAspect="1"/>
          </p:cNvPicPr>
          <p:nvPr/>
        </p:nvPicPr>
        <p:blipFill>
          <a:blip r:embed="rId4"/>
          <a:stretch>
            <a:fillRect/>
          </a:stretch>
        </p:blipFill>
        <p:spPr>
          <a:xfrm>
            <a:off x="5461101" y="1087699"/>
            <a:ext cx="6385460" cy="556169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5045517" cy="42988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tx1"/>
                </a:solidFill>
                <a:latin typeface="+mn-lt"/>
              </a:rPr>
              <a:t>Exploratory data analysis results</a:t>
            </a:r>
          </a:p>
          <a:p>
            <a:pPr lvl="1">
              <a:lnSpc>
                <a:spcPct val="100000"/>
              </a:lnSpc>
              <a:spcBef>
                <a:spcPts val="1400"/>
              </a:spcBef>
            </a:pPr>
            <a:r>
              <a:rPr lang="en-US" sz="1200" dirty="0">
                <a:solidFill>
                  <a:schemeClr val="tx1"/>
                </a:solidFill>
                <a:latin typeface="+mn-lt"/>
              </a:rPr>
              <a:t>SpaceX's launch success rates improved over time across various orbits and payload masses, with certain launch sites and orbit types showing higher success rates, demonstrating the company's growing capabilities and operational efficiency.</a:t>
            </a:r>
          </a:p>
          <a:p>
            <a:pPr>
              <a:lnSpc>
                <a:spcPct val="100000"/>
              </a:lnSpc>
              <a:spcBef>
                <a:spcPts val="1400"/>
              </a:spcBef>
            </a:pPr>
            <a:r>
              <a:rPr lang="en-US" sz="1600" dirty="0">
                <a:solidFill>
                  <a:schemeClr val="tx1"/>
                </a:solidFill>
                <a:latin typeface="+mn-lt"/>
              </a:rPr>
              <a:t>Interactive analytics demo in screenshots </a:t>
            </a:r>
            <a:r>
              <a:rPr lang="en-US" sz="1600" dirty="0">
                <a:solidFill>
                  <a:schemeClr val="tx1"/>
                </a:solidFill>
                <a:latin typeface="+mn-lt"/>
                <a:sym typeface="Wingdings" panose="05000000000000000000" pitchFamily="2" charset="2"/>
              </a:rPr>
              <a:t></a:t>
            </a:r>
            <a:endParaRPr lang="en-US" sz="1600" dirty="0">
              <a:solidFill>
                <a:schemeClr val="tx1"/>
              </a:solidFill>
              <a:latin typeface="+mn-lt"/>
            </a:endParaRPr>
          </a:p>
          <a:p>
            <a:pPr>
              <a:lnSpc>
                <a:spcPct val="100000"/>
              </a:lnSpc>
              <a:spcBef>
                <a:spcPts val="1400"/>
              </a:spcBef>
            </a:pPr>
            <a:endParaRPr lang="en-US" sz="1600" dirty="0">
              <a:solidFill>
                <a:schemeClr val="tx1"/>
              </a:solidFill>
              <a:latin typeface="+mn-lt"/>
            </a:endParaRPr>
          </a:p>
          <a:p>
            <a:pPr>
              <a:lnSpc>
                <a:spcPct val="100000"/>
              </a:lnSpc>
              <a:spcBef>
                <a:spcPts val="1400"/>
              </a:spcBef>
            </a:pPr>
            <a:r>
              <a:rPr lang="en-US" sz="1600" dirty="0">
                <a:solidFill>
                  <a:schemeClr val="tx1"/>
                </a:solidFill>
                <a:latin typeface="+mn-lt"/>
              </a:rPr>
              <a:t>Predictive analysis results</a:t>
            </a:r>
          </a:p>
          <a:p>
            <a:pPr lvl="1"/>
            <a:r>
              <a:rPr lang="en-US" sz="1200" dirty="0">
                <a:solidFill>
                  <a:schemeClr val="tx1"/>
                </a:solidFill>
                <a:latin typeface="+mn-lt"/>
              </a:rPr>
              <a:t>Logistic Regression: 83.33% accuracy on test data</a:t>
            </a:r>
          </a:p>
          <a:p>
            <a:pPr lvl="1"/>
            <a:r>
              <a:rPr lang="en-US" sz="1200" dirty="0">
                <a:solidFill>
                  <a:schemeClr val="tx1"/>
                </a:solidFill>
                <a:latin typeface="+mn-lt"/>
              </a:rPr>
              <a:t>Support Vector Machine: 83.33% accuracy on test data</a:t>
            </a:r>
          </a:p>
          <a:p>
            <a:pPr lvl="1"/>
            <a:r>
              <a:rPr lang="en-US" sz="1200" dirty="0">
                <a:solidFill>
                  <a:schemeClr val="tx1"/>
                </a:solidFill>
                <a:latin typeface="+mn-lt"/>
              </a:rPr>
              <a:t>Decision Tree: 77.78% accuracy on test data</a:t>
            </a:r>
          </a:p>
          <a:p>
            <a:pPr lvl="1"/>
            <a:r>
              <a:rPr lang="en-US" sz="1200" dirty="0">
                <a:solidFill>
                  <a:schemeClr val="tx1"/>
                </a:solidFill>
                <a:latin typeface="+mn-lt"/>
              </a:rPr>
              <a:t>K-Nearest Neighbors: 83.33% accuracy on test data</a:t>
            </a:r>
          </a:p>
          <a:p>
            <a:pPr marL="0" indent="0">
              <a:buNone/>
            </a:pPr>
            <a:endParaRPr lang="en" sz="1600" dirty="0">
              <a:solidFill>
                <a:schemeClr val="tx1"/>
              </a:solidFill>
              <a:latin typeface="+mn-lt"/>
            </a:endParaRPr>
          </a:p>
          <a:p>
            <a:pPr lvl="1"/>
            <a:r>
              <a:rPr lang="en-US" sz="1200" dirty="0">
                <a:solidFill>
                  <a:schemeClr val="tx1"/>
                </a:solidFill>
                <a:latin typeface="+mn-lt"/>
              </a:rPr>
              <a:t>The best performing model was Logistic Regression, although it tied with SVM and KNN in terms of test accuracy. The document also mentions using confusion matrices to visualize the performance of each model, but the actual matrices are not included in the text.</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E53EB9E5-1EBB-188E-F5FA-2EBD5A06D515}"/>
              </a:ext>
            </a:extLst>
          </p:cNvPr>
          <p:cNvPicPr>
            <a:picLocks noChangeAspect="1"/>
          </p:cNvPicPr>
          <p:nvPr/>
        </p:nvPicPr>
        <p:blipFill>
          <a:blip r:embed="rId4"/>
          <a:stretch>
            <a:fillRect/>
          </a:stretch>
        </p:blipFill>
        <p:spPr>
          <a:xfrm>
            <a:off x="5886642" y="2051482"/>
            <a:ext cx="5963482" cy="381053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4082"/>
            <a:ext cx="10515600" cy="726384"/>
          </a:xfrm>
          <a:prstGeom prst="rect">
            <a:avLst/>
          </a:prstGeom>
        </p:spPr>
        <p:txBody>
          <a:bodyPr>
            <a:normAutofit/>
          </a:bodyPr>
          <a:lstStyle/>
          <a:p>
            <a:pPr>
              <a:lnSpc>
                <a:spcPct val="100000"/>
              </a:lnSpc>
              <a:spcBef>
                <a:spcPts val="1400"/>
              </a:spcBef>
            </a:pPr>
            <a:r>
              <a:rPr lang="en-US" sz="1800" b="1" kern="1200" dirty="0">
                <a:solidFill>
                  <a:srgbClr val="000000"/>
                </a:solidFill>
                <a:latin typeface="Calibri" panose="020F0502020204030204" pitchFamily="34" charset="0"/>
              </a:rPr>
              <a:t>Flight Number vs. Launch Site</a:t>
            </a:r>
            <a:r>
              <a:rPr lang="en-US" sz="1800" b="0" kern="1200" dirty="0">
                <a:solidFill>
                  <a:srgbClr val="000000"/>
                </a:solidFill>
                <a:latin typeface="Calibri" panose="020F0502020204030204" pitchFamily="34" charset="0"/>
              </a:rPr>
              <a:t>: Scatter plot illustrating the distribution of launches across different sites over time, with success/failure indication.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A83BBF80-ECEC-0D03-050F-BB4291603EC0}"/>
              </a:ext>
            </a:extLst>
          </p:cNvPr>
          <p:cNvPicPr>
            <a:picLocks noChangeAspect="1"/>
          </p:cNvPicPr>
          <p:nvPr/>
        </p:nvPicPr>
        <p:blipFill>
          <a:blip r:embed="rId3"/>
          <a:stretch>
            <a:fillRect/>
          </a:stretch>
        </p:blipFill>
        <p:spPr>
          <a:xfrm>
            <a:off x="1466179" y="2473906"/>
            <a:ext cx="8370567" cy="39533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76591"/>
            <a:ext cx="10789811" cy="786332"/>
          </a:xfrm>
          <a:prstGeom prst="rect">
            <a:avLst/>
          </a:prstGeom>
        </p:spPr>
        <p:txBody>
          <a:bodyPr>
            <a:normAutofit/>
          </a:bodyPr>
          <a:lstStyle/>
          <a:p>
            <a:pPr>
              <a:lnSpc>
                <a:spcPct val="100000"/>
              </a:lnSpc>
              <a:spcBef>
                <a:spcPts val="1400"/>
              </a:spcBef>
            </a:pPr>
            <a:r>
              <a:rPr lang="en-US" sz="1800" b="1" kern="1200" dirty="0">
                <a:solidFill>
                  <a:srgbClr val="000000"/>
                </a:solidFill>
                <a:latin typeface="Calibri" panose="020F0502020204030204" pitchFamily="34" charset="0"/>
              </a:rPr>
              <a:t>Payload Mass vs. Launch Site</a:t>
            </a:r>
            <a:r>
              <a:rPr lang="en-US" sz="1800" b="0" kern="1200" dirty="0">
                <a:solidFill>
                  <a:srgbClr val="000000"/>
                </a:solidFill>
                <a:latin typeface="Calibri" panose="020F0502020204030204" pitchFamily="34" charset="0"/>
              </a:rPr>
              <a:t>: Scatter plot depicting the range of payload masses launched from each site, color-coded for mission outcomes.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F439BAA-080D-012A-517A-EF6D2546A7E3}"/>
              </a:ext>
            </a:extLst>
          </p:cNvPr>
          <p:cNvPicPr>
            <a:picLocks noChangeAspect="1"/>
          </p:cNvPicPr>
          <p:nvPr/>
        </p:nvPicPr>
        <p:blipFill>
          <a:blip r:embed="rId3"/>
          <a:stretch>
            <a:fillRect/>
          </a:stretch>
        </p:blipFill>
        <p:spPr>
          <a:xfrm>
            <a:off x="1748323" y="2356443"/>
            <a:ext cx="8221222" cy="407726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10372122" cy="900447"/>
          </a:xfrm>
          <a:prstGeom prst="rect">
            <a:avLst/>
          </a:prstGeom>
        </p:spPr>
        <p:txBody>
          <a:bodyPr>
            <a:normAutofit/>
          </a:bodyPr>
          <a:lstStyle/>
          <a:p>
            <a:pPr>
              <a:lnSpc>
                <a:spcPct val="100000"/>
              </a:lnSpc>
              <a:spcBef>
                <a:spcPts val="1400"/>
              </a:spcBef>
            </a:pPr>
            <a:r>
              <a:rPr lang="en-US" sz="1800" b="1" kern="1200" dirty="0">
                <a:solidFill>
                  <a:srgbClr val="000000"/>
                </a:solidFill>
                <a:latin typeface="Calibri" panose="020F0502020204030204" pitchFamily="34" charset="0"/>
              </a:rPr>
              <a:t>Success Rate by Orbit Type</a:t>
            </a:r>
            <a:r>
              <a:rPr lang="en-US" sz="1800" b="0" kern="1200" dirty="0">
                <a:solidFill>
                  <a:srgbClr val="000000"/>
                </a:solidFill>
                <a:latin typeface="Calibri" panose="020F0502020204030204" pitchFamily="34" charset="0"/>
              </a:rPr>
              <a:t>: Bar chart comparing the success rates for different orbit types targeted by SpaceX missions.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C9D35A1-DC0A-7152-8F1D-625F3014E691}"/>
              </a:ext>
            </a:extLst>
          </p:cNvPr>
          <p:cNvPicPr>
            <a:picLocks noChangeAspect="1"/>
          </p:cNvPicPr>
          <p:nvPr/>
        </p:nvPicPr>
        <p:blipFill>
          <a:blip r:embed="rId3"/>
          <a:stretch>
            <a:fillRect/>
          </a:stretch>
        </p:blipFill>
        <p:spPr>
          <a:xfrm>
            <a:off x="1804989" y="2252037"/>
            <a:ext cx="8281383" cy="410934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10913989" cy="700705"/>
          </a:xfrm>
          <a:prstGeom prst="rect">
            <a:avLst/>
          </a:prstGeom>
        </p:spPr>
        <p:txBody>
          <a:bodyPr>
            <a:normAutofit/>
          </a:bodyPr>
          <a:lstStyle/>
          <a:p>
            <a:pPr>
              <a:lnSpc>
                <a:spcPct val="100000"/>
              </a:lnSpc>
              <a:spcBef>
                <a:spcPts val="1400"/>
              </a:spcBef>
            </a:pPr>
            <a:r>
              <a:rPr lang="en-US" sz="1800" kern="1200" dirty="0">
                <a:solidFill>
                  <a:srgbClr val="000000"/>
                </a:solidFill>
                <a:latin typeface="Calibri" panose="020F0502020204030204" pitchFamily="34" charset="0"/>
              </a:rPr>
              <a:t> </a:t>
            </a:r>
            <a:r>
              <a:rPr lang="en-US" sz="1800" b="1" kern="1200" dirty="0">
                <a:solidFill>
                  <a:srgbClr val="000000"/>
                </a:solidFill>
                <a:latin typeface="Calibri" panose="020F0502020204030204" pitchFamily="34" charset="0"/>
              </a:rPr>
              <a:t>Flight Number vs. Orbit</a:t>
            </a:r>
            <a:r>
              <a:rPr lang="en-US" sz="1800" b="0" kern="1200" dirty="0">
                <a:solidFill>
                  <a:srgbClr val="000000"/>
                </a:solidFill>
                <a:latin typeface="Calibri" panose="020F0502020204030204" pitchFamily="34" charset="0"/>
              </a:rPr>
              <a:t>: Scatter plot demonstrating how orbit types varied across successive launches, with success/failure indication.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C1FFD56-6E0F-FB31-56E9-56E32A50162A}"/>
              </a:ext>
            </a:extLst>
          </p:cNvPr>
          <p:cNvPicPr>
            <a:picLocks noChangeAspect="1"/>
          </p:cNvPicPr>
          <p:nvPr/>
        </p:nvPicPr>
        <p:blipFill>
          <a:blip r:embed="rId3"/>
          <a:stretch>
            <a:fillRect/>
          </a:stretch>
        </p:blipFill>
        <p:spPr>
          <a:xfrm>
            <a:off x="1465943" y="2223911"/>
            <a:ext cx="8826726" cy="437995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10515599" cy="734572"/>
          </a:xfrm>
          <a:prstGeom prst="rect">
            <a:avLst/>
          </a:prstGeom>
        </p:spPr>
        <p:txBody>
          <a:bodyPr>
            <a:normAutofit/>
          </a:bodyPr>
          <a:lstStyle/>
          <a:p>
            <a:pPr>
              <a:lnSpc>
                <a:spcPct val="100000"/>
              </a:lnSpc>
              <a:spcBef>
                <a:spcPts val="1400"/>
              </a:spcBef>
            </a:pPr>
            <a:r>
              <a:rPr lang="en-US" sz="1800" b="1" kern="1200" dirty="0">
                <a:solidFill>
                  <a:srgbClr val="000000"/>
                </a:solidFill>
                <a:latin typeface="Calibri" panose="020F0502020204030204" pitchFamily="34" charset="0"/>
              </a:rPr>
              <a:t>Payload Mass vs. Orbit</a:t>
            </a:r>
            <a:r>
              <a:rPr lang="en-US" sz="1800" b="0" kern="1200" dirty="0">
                <a:solidFill>
                  <a:srgbClr val="000000"/>
                </a:solidFill>
                <a:latin typeface="Calibri" panose="020F0502020204030204" pitchFamily="34" charset="0"/>
              </a:rPr>
              <a:t>: Scatter plot showing the relationship between payload mass and targeted orbit, color-coded for launch outcomes.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C67ED62-25F9-78D9-77AD-49923F2DFB84}"/>
              </a:ext>
            </a:extLst>
          </p:cNvPr>
          <p:cNvPicPr>
            <a:picLocks noChangeAspect="1"/>
          </p:cNvPicPr>
          <p:nvPr/>
        </p:nvPicPr>
        <p:blipFill>
          <a:blip r:embed="rId3"/>
          <a:stretch>
            <a:fillRect/>
          </a:stretch>
        </p:blipFill>
        <p:spPr>
          <a:xfrm>
            <a:off x="2332102" y="2179267"/>
            <a:ext cx="6382670" cy="424794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32155"/>
            <a:ext cx="10846256" cy="840112"/>
          </a:xfrm>
          <a:prstGeom prst="rect">
            <a:avLst/>
          </a:prstGeom>
        </p:spPr>
        <p:txBody>
          <a:bodyPr>
            <a:normAutofit/>
          </a:bodyPr>
          <a:lstStyle/>
          <a:p>
            <a:pPr>
              <a:lnSpc>
                <a:spcPct val="100000"/>
              </a:lnSpc>
              <a:spcBef>
                <a:spcPts val="1400"/>
              </a:spcBef>
            </a:pPr>
            <a:r>
              <a:rPr lang="en-US" sz="1800" b="1" kern="1200" dirty="0">
                <a:solidFill>
                  <a:srgbClr val="000000"/>
                </a:solidFill>
                <a:latin typeface="Calibri" panose="020F0502020204030204" pitchFamily="34" charset="0"/>
              </a:rPr>
              <a:t>SpaceX Yearly Average Launch Success Rate</a:t>
            </a:r>
            <a:r>
              <a:rPr lang="en-US" sz="1800" b="0" kern="1200" dirty="0">
                <a:solidFill>
                  <a:srgbClr val="000000"/>
                </a:solidFill>
                <a:latin typeface="Calibri" panose="020F0502020204030204" pitchFamily="34" charset="0"/>
              </a:rPr>
              <a:t>: Line chart tracking the trend of launch success rates over the years, showing SpaceX's improving performance.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8E0C150-7B7A-9C30-3812-F0C479DDDA31}"/>
              </a:ext>
            </a:extLst>
          </p:cNvPr>
          <p:cNvPicPr>
            <a:picLocks noChangeAspect="1"/>
          </p:cNvPicPr>
          <p:nvPr/>
        </p:nvPicPr>
        <p:blipFill>
          <a:blip r:embed="rId3"/>
          <a:stretch>
            <a:fillRect/>
          </a:stretch>
        </p:blipFill>
        <p:spPr>
          <a:xfrm>
            <a:off x="1578959" y="2274979"/>
            <a:ext cx="8507413" cy="422150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800" b="1" kern="1200" dirty="0">
                <a:solidFill>
                  <a:srgbClr val="000000"/>
                </a:solidFill>
                <a:latin typeface="Calibri" panose="020F0502020204030204" pitchFamily="34" charset="0"/>
              </a:rPr>
              <a:t>Display unique launch sites:</a:t>
            </a:r>
            <a:r>
              <a:rPr lang="en-US" sz="1800" b="0" kern="1200" dirty="0">
                <a:solidFill>
                  <a:srgbClr val="000000"/>
                </a:solidFill>
                <a:latin typeface="Calibri" panose="020F0502020204030204" pitchFamily="34" charset="0"/>
              </a:rPr>
              <a:t> Selected distinct </a:t>
            </a:r>
            <a:r>
              <a:rPr lang="en-US" sz="1800" b="0" kern="1200" dirty="0" err="1">
                <a:solidFill>
                  <a:srgbClr val="000000"/>
                </a:solidFill>
                <a:latin typeface="Calibri" panose="020F0502020204030204" pitchFamily="34" charset="0"/>
              </a:rPr>
              <a:t>Launch_Site</a:t>
            </a:r>
            <a:r>
              <a:rPr lang="en-US" sz="1800" b="0" kern="1200" dirty="0">
                <a:solidFill>
                  <a:srgbClr val="000000"/>
                </a:solidFill>
                <a:latin typeface="Calibri" panose="020F0502020204030204" pitchFamily="34" charset="0"/>
              </a:rPr>
              <a:t> from SPACEXTBL.</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20D29FCE-8877-8171-DAA9-4205F3A9F29A}"/>
              </a:ext>
            </a:extLst>
          </p:cNvPr>
          <p:cNvPicPr>
            <a:picLocks noChangeAspect="1"/>
          </p:cNvPicPr>
          <p:nvPr/>
        </p:nvPicPr>
        <p:blipFill>
          <a:blip r:embed="rId3"/>
          <a:stretch>
            <a:fillRect/>
          </a:stretch>
        </p:blipFill>
        <p:spPr>
          <a:xfrm>
            <a:off x="4875839" y="3428999"/>
            <a:ext cx="1095528" cy="140989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800" b="1" kern="1200" dirty="0">
                <a:solidFill>
                  <a:srgbClr val="000000"/>
                </a:solidFill>
                <a:latin typeface="Calibri" panose="020F0502020204030204" pitchFamily="34" charset="0"/>
              </a:rPr>
              <a:t>Show records with launch sites starting with 'CCA': </a:t>
            </a:r>
            <a:r>
              <a:rPr lang="en-US" sz="1800" b="0" kern="1200" dirty="0">
                <a:solidFill>
                  <a:srgbClr val="000000"/>
                </a:solidFill>
                <a:latin typeface="Calibri" panose="020F0502020204030204" pitchFamily="34" charset="0"/>
              </a:rPr>
              <a:t>Selected all columns where </a:t>
            </a:r>
            <a:r>
              <a:rPr lang="en-US" sz="1800" b="0" kern="1200" dirty="0" err="1">
                <a:solidFill>
                  <a:srgbClr val="000000"/>
                </a:solidFill>
                <a:latin typeface="Calibri" panose="020F0502020204030204" pitchFamily="34" charset="0"/>
              </a:rPr>
              <a:t>Launch_Site</a:t>
            </a:r>
            <a:r>
              <a:rPr lang="en-US" sz="1800" b="0" kern="1200" dirty="0">
                <a:solidFill>
                  <a:srgbClr val="000000"/>
                </a:solidFill>
                <a:latin typeface="Calibri" panose="020F0502020204030204" pitchFamily="34" charset="0"/>
              </a:rPr>
              <a:t> like 'CCA%', limited to 5 results.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2332BF9-C1A1-5B40-1CA0-E69CEA1FC18F}"/>
              </a:ext>
            </a:extLst>
          </p:cNvPr>
          <p:cNvPicPr>
            <a:picLocks noChangeAspect="1"/>
          </p:cNvPicPr>
          <p:nvPr/>
        </p:nvPicPr>
        <p:blipFill>
          <a:blip r:embed="rId3"/>
          <a:stretch>
            <a:fillRect/>
          </a:stretch>
        </p:blipFill>
        <p:spPr>
          <a:xfrm>
            <a:off x="3976844" y="3224904"/>
            <a:ext cx="7108846" cy="354242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70136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800" b="1" kern="1200" dirty="0">
                <a:solidFill>
                  <a:srgbClr val="000000"/>
                </a:solidFill>
                <a:latin typeface="Calibri" panose="020F0502020204030204" pitchFamily="34" charset="0"/>
              </a:rPr>
              <a:t>Calculate total payload mass for NASA (CRS) missions: </a:t>
            </a:r>
            <a:r>
              <a:rPr lang="en-US" sz="1800" b="0" kern="1200" dirty="0">
                <a:solidFill>
                  <a:srgbClr val="000000"/>
                </a:solidFill>
                <a:latin typeface="Calibri" panose="020F0502020204030204" pitchFamily="34" charset="0"/>
              </a:rPr>
              <a:t>Summed PAYLOAD_MASS__KG_ where Customer like '%CRS%'.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D372F484-ADF7-EEEF-AC39-1ABA2AFDA53C}"/>
              </a:ext>
            </a:extLst>
          </p:cNvPr>
          <p:cNvPicPr>
            <a:picLocks noChangeAspect="1"/>
          </p:cNvPicPr>
          <p:nvPr/>
        </p:nvPicPr>
        <p:blipFill>
          <a:blip r:embed="rId3"/>
          <a:stretch>
            <a:fillRect/>
          </a:stretch>
        </p:blipFill>
        <p:spPr>
          <a:xfrm>
            <a:off x="5378382" y="4210788"/>
            <a:ext cx="2086266" cy="80021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800" b="1" kern="1200" dirty="0">
                <a:solidFill>
                  <a:srgbClr val="000000"/>
                </a:solidFill>
                <a:latin typeface="Calibri" panose="020F0502020204030204" pitchFamily="34" charset="0"/>
              </a:rPr>
              <a:t>Find average payload mass for F9 v1.1 boosters: </a:t>
            </a:r>
            <a:r>
              <a:rPr lang="en-US" sz="1800" b="0" kern="1200" dirty="0">
                <a:solidFill>
                  <a:srgbClr val="000000"/>
                </a:solidFill>
                <a:latin typeface="Calibri" panose="020F0502020204030204" pitchFamily="34" charset="0"/>
              </a:rPr>
              <a:t>Averaged PAYLOAD_MASS__KG_ where </a:t>
            </a:r>
            <a:r>
              <a:rPr lang="en-US" sz="1800" b="0" kern="1200" dirty="0" err="1">
                <a:solidFill>
                  <a:srgbClr val="000000"/>
                </a:solidFill>
                <a:latin typeface="Calibri" panose="020F0502020204030204" pitchFamily="34" charset="0"/>
              </a:rPr>
              <a:t>Booster_Version</a:t>
            </a:r>
            <a:r>
              <a:rPr lang="en-US" sz="1800" b="0" kern="1200" dirty="0">
                <a:solidFill>
                  <a:srgbClr val="000000"/>
                </a:solidFill>
                <a:latin typeface="Calibri" panose="020F0502020204030204" pitchFamily="34" charset="0"/>
              </a:rPr>
              <a:t> like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127F721-CE3D-E734-1689-550D8C52E25B}"/>
              </a:ext>
            </a:extLst>
          </p:cNvPr>
          <p:cNvPicPr>
            <a:picLocks noChangeAspect="1"/>
          </p:cNvPicPr>
          <p:nvPr/>
        </p:nvPicPr>
        <p:blipFill>
          <a:blip r:embed="rId3"/>
          <a:stretch>
            <a:fillRect/>
          </a:stretch>
        </p:blipFill>
        <p:spPr>
          <a:xfrm>
            <a:off x="4642539" y="4247569"/>
            <a:ext cx="2000529" cy="73352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800" b="1" kern="1200" dirty="0">
                <a:solidFill>
                  <a:srgbClr val="000000"/>
                </a:solidFill>
                <a:latin typeface="Calibri" panose="020F0502020204030204" pitchFamily="34" charset="0"/>
              </a:rPr>
              <a:t>Determine date of first successful ground pad landing: </a:t>
            </a:r>
            <a:r>
              <a:rPr lang="en-US" sz="1800" b="0" kern="1200" dirty="0">
                <a:solidFill>
                  <a:srgbClr val="000000"/>
                </a:solidFill>
                <a:latin typeface="Calibri" panose="020F0502020204030204" pitchFamily="34" charset="0"/>
              </a:rPr>
              <a:t>Selected minimum date where </a:t>
            </a:r>
            <a:r>
              <a:rPr lang="en-US" sz="1800" b="0" kern="1200" dirty="0" err="1">
                <a:solidFill>
                  <a:srgbClr val="000000"/>
                </a:solidFill>
                <a:latin typeface="Calibri" panose="020F0502020204030204" pitchFamily="34" charset="0"/>
              </a:rPr>
              <a:t>Landing_Outcome</a:t>
            </a:r>
            <a:r>
              <a:rPr lang="en-US" sz="1800" b="0" kern="1200" dirty="0">
                <a:solidFill>
                  <a:srgbClr val="000000"/>
                </a:solidFill>
                <a:latin typeface="Calibri" panose="020F0502020204030204" pitchFamily="34" charset="0"/>
              </a:rPr>
              <a:t> = 'Success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45A672D-AFEF-1C09-20DB-77956719D8A0}"/>
              </a:ext>
            </a:extLst>
          </p:cNvPr>
          <p:cNvPicPr>
            <a:picLocks noChangeAspect="1"/>
          </p:cNvPicPr>
          <p:nvPr/>
        </p:nvPicPr>
        <p:blipFill>
          <a:blip r:embed="rId3"/>
          <a:stretch>
            <a:fillRect/>
          </a:stretch>
        </p:blipFill>
        <p:spPr>
          <a:xfrm>
            <a:off x="5341915" y="4001294"/>
            <a:ext cx="1371791" cy="9145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68561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b="1" kern="1200" dirty="0">
                <a:solidFill>
                  <a:srgbClr val="000000"/>
                </a:solidFill>
                <a:latin typeface="Calibri" panose="020F0502020204030204" pitchFamily="34" charset="0"/>
              </a:rPr>
              <a:t>List boosters with successful drone ship landings and payload between 4000-6000 kg: </a:t>
            </a:r>
            <a:r>
              <a:rPr lang="en-US" sz="1800" b="0" kern="1200" dirty="0">
                <a:solidFill>
                  <a:srgbClr val="000000"/>
                </a:solidFill>
                <a:latin typeface="Calibri" panose="020F0502020204030204" pitchFamily="34" charset="0"/>
              </a:rPr>
              <a:t>Selected </a:t>
            </a:r>
            <a:r>
              <a:rPr lang="en-US" sz="1800" b="0" kern="1200" dirty="0" err="1">
                <a:solidFill>
                  <a:srgbClr val="000000"/>
                </a:solidFill>
                <a:latin typeface="Calibri" panose="020F0502020204030204" pitchFamily="34" charset="0"/>
              </a:rPr>
              <a:t>Booster_Version</a:t>
            </a:r>
            <a:r>
              <a:rPr lang="en-US" sz="1800" b="0" kern="1200" dirty="0">
                <a:solidFill>
                  <a:srgbClr val="000000"/>
                </a:solidFill>
                <a:latin typeface="Calibri" panose="020F0502020204030204" pitchFamily="34" charset="0"/>
              </a:rPr>
              <a:t> meeting these criteria.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D89630A-7366-1CDD-38F9-CF2D8E2E6362}"/>
              </a:ext>
            </a:extLst>
          </p:cNvPr>
          <p:cNvPicPr>
            <a:picLocks noChangeAspect="1"/>
          </p:cNvPicPr>
          <p:nvPr/>
        </p:nvPicPr>
        <p:blipFill>
          <a:blip r:embed="rId3"/>
          <a:stretch>
            <a:fillRect/>
          </a:stretch>
        </p:blipFill>
        <p:spPr>
          <a:xfrm>
            <a:off x="9270904" y="2349942"/>
            <a:ext cx="1371791" cy="407726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6267"/>
            <a:ext cx="9867141" cy="45693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Web Scraping and API</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visualization and SQL)</a:t>
            </a:r>
          </a:p>
          <a:p>
            <a:pPr lvl="1">
              <a:lnSpc>
                <a:spcPct val="100000"/>
              </a:lnSpc>
              <a:spcBef>
                <a:spcPts val="1400"/>
              </a:spcBef>
            </a:pPr>
            <a:r>
              <a:rPr lang="en-US" sz="1800" dirty="0">
                <a:solidFill>
                  <a:schemeClr val="accent3">
                    <a:lumMod val="25000"/>
                  </a:schemeClr>
                </a:solidFill>
                <a:latin typeface="Abadi" panose="020B0604020104020204" pitchFamily="34" charset="0"/>
              </a:rPr>
              <a:t>Visual analytics using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using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Success launches by site study</a:t>
            </a:r>
          </a:p>
          <a:p>
            <a:pPr lvl="1">
              <a:lnSpc>
                <a:spcPct val="100000"/>
              </a:lnSpc>
              <a:spcBef>
                <a:spcPts val="1400"/>
              </a:spcBef>
            </a:pPr>
            <a:r>
              <a:rPr lang="en-US" sz="1800" dirty="0">
                <a:solidFill>
                  <a:schemeClr val="accent3">
                    <a:lumMod val="25000"/>
                  </a:schemeClr>
                </a:solidFill>
                <a:latin typeface="Abadi" panose="020B0604020104020204" pitchFamily="34" charset="0"/>
              </a:rPr>
              <a:t>Correlation between different attributes and mission success rate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b="1" kern="1200" dirty="0">
                <a:solidFill>
                  <a:srgbClr val="000000"/>
                </a:solidFill>
                <a:latin typeface="Calibri" panose="020F0502020204030204" pitchFamily="34" charset="0"/>
              </a:rPr>
              <a:t>Count successful and failed missions: </a:t>
            </a:r>
            <a:r>
              <a:rPr lang="en-US" sz="1800" b="0" kern="1200" dirty="0">
                <a:solidFill>
                  <a:srgbClr val="000000"/>
                </a:solidFill>
                <a:latin typeface="Calibri" panose="020F0502020204030204" pitchFamily="34" charset="0"/>
              </a:rPr>
              <a:t>Counted records with 'Success' and 'Failure' in </a:t>
            </a:r>
            <a:r>
              <a:rPr lang="en-US" sz="1800" b="0" kern="1200" dirty="0" err="1">
                <a:solidFill>
                  <a:srgbClr val="000000"/>
                </a:solidFill>
                <a:latin typeface="Calibri" panose="020F0502020204030204" pitchFamily="34" charset="0"/>
              </a:rPr>
              <a:t>Mission_Outcome</a:t>
            </a:r>
            <a:r>
              <a:rPr lang="en-US" sz="1800" b="0" kern="1200" dirty="0">
                <a:solidFill>
                  <a:srgbClr val="000000"/>
                </a:solidFill>
                <a:latin typeface="Calibri" panose="020F050202020403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C6D2A3C-D0C0-ED59-A1DC-03A2BDFA66D7}"/>
              </a:ext>
            </a:extLst>
          </p:cNvPr>
          <p:cNvPicPr>
            <a:picLocks noChangeAspect="1"/>
          </p:cNvPicPr>
          <p:nvPr/>
        </p:nvPicPr>
        <p:blipFill>
          <a:blip r:embed="rId3"/>
          <a:stretch>
            <a:fillRect/>
          </a:stretch>
        </p:blipFill>
        <p:spPr>
          <a:xfrm>
            <a:off x="9681503" y="3258756"/>
            <a:ext cx="809738" cy="666843"/>
          </a:xfrm>
          <a:prstGeom prst="rect">
            <a:avLst/>
          </a:prstGeom>
        </p:spPr>
      </p:pic>
      <p:pic>
        <p:nvPicPr>
          <p:cNvPr id="8" name="Picture 7">
            <a:extLst>
              <a:ext uri="{FF2B5EF4-FFF2-40B4-BE49-F238E27FC236}">
                <a16:creationId xmlns:a16="http://schemas.microsoft.com/office/drawing/2014/main" id="{45AE03B7-ACFD-44FA-DCB3-8211525B0D25}"/>
              </a:ext>
            </a:extLst>
          </p:cNvPr>
          <p:cNvPicPr>
            <a:picLocks noChangeAspect="1"/>
          </p:cNvPicPr>
          <p:nvPr/>
        </p:nvPicPr>
        <p:blipFill>
          <a:blip r:embed="rId4"/>
          <a:stretch>
            <a:fillRect/>
          </a:stretch>
        </p:blipFill>
        <p:spPr>
          <a:xfrm>
            <a:off x="9610055" y="4156322"/>
            <a:ext cx="952633" cy="8192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63363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b="1" kern="1200" dirty="0">
                <a:solidFill>
                  <a:srgbClr val="000000"/>
                </a:solidFill>
                <a:latin typeface="Calibri" panose="020F0502020204030204" pitchFamily="34" charset="0"/>
              </a:rPr>
              <a:t>Identify boosters carrying maximum payload: </a:t>
            </a:r>
            <a:r>
              <a:rPr lang="en-US" sz="1800" b="0" kern="1200" dirty="0">
                <a:solidFill>
                  <a:srgbClr val="000000"/>
                </a:solidFill>
                <a:latin typeface="Calibri" panose="020F0502020204030204" pitchFamily="34" charset="0"/>
              </a:rPr>
              <a:t>Used subquery to find max PAYLOAD_MASS__KG_, then selected corresponding </a:t>
            </a:r>
            <a:r>
              <a:rPr lang="en-US" sz="1800" b="0" kern="1200" dirty="0" err="1">
                <a:solidFill>
                  <a:srgbClr val="000000"/>
                </a:solidFill>
                <a:latin typeface="Calibri" panose="020F0502020204030204" pitchFamily="34" charset="0"/>
              </a:rPr>
              <a:t>Booster_Version</a:t>
            </a:r>
            <a:r>
              <a:rPr lang="en-US" sz="1800" b="0" kern="1200" dirty="0">
                <a:solidFill>
                  <a:srgbClr val="000000"/>
                </a:solidFill>
                <a:latin typeface="Calibri" panose="020F050202020403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D460945-EC98-03A5-53BD-0DF9D1C54CD0}"/>
              </a:ext>
            </a:extLst>
          </p:cNvPr>
          <p:cNvPicPr>
            <a:picLocks noChangeAspect="1"/>
          </p:cNvPicPr>
          <p:nvPr/>
        </p:nvPicPr>
        <p:blipFill>
          <a:blip r:embed="rId3"/>
          <a:stretch>
            <a:fillRect/>
          </a:stretch>
        </p:blipFill>
        <p:spPr>
          <a:xfrm>
            <a:off x="10078778" y="2530061"/>
            <a:ext cx="1343212" cy="34009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3787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800" b="1" kern="1200" dirty="0">
                <a:solidFill>
                  <a:srgbClr val="000000"/>
                </a:solidFill>
                <a:latin typeface="Calibri" panose="020F0502020204030204" pitchFamily="34" charset="0"/>
              </a:rPr>
              <a:t>Display 2015 drone ship landing failures: </a:t>
            </a:r>
            <a:r>
              <a:rPr lang="en-US" sz="1800" b="0" kern="1200" dirty="0">
                <a:solidFill>
                  <a:srgbClr val="000000"/>
                </a:solidFill>
                <a:latin typeface="Calibri" panose="020F0502020204030204" pitchFamily="34" charset="0"/>
              </a:rPr>
              <a:t>Selected month, landing outcome, booster version, and launch site for specific criteria.</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17512A2-C355-0796-E2B2-54F7D4C38F49}"/>
              </a:ext>
            </a:extLst>
          </p:cNvPr>
          <p:cNvPicPr>
            <a:picLocks noChangeAspect="1"/>
          </p:cNvPicPr>
          <p:nvPr/>
        </p:nvPicPr>
        <p:blipFill>
          <a:blip r:embed="rId3"/>
          <a:stretch>
            <a:fillRect/>
          </a:stretch>
        </p:blipFill>
        <p:spPr>
          <a:xfrm>
            <a:off x="6504663" y="4882413"/>
            <a:ext cx="4420217" cy="11431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89514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b="1" kern="1200" dirty="0">
                <a:solidFill>
                  <a:srgbClr val="000000"/>
                </a:solidFill>
                <a:latin typeface="Calibri" panose="020F0502020204030204" pitchFamily="34" charset="0"/>
              </a:rPr>
              <a:t>Rank landing outcomes between dates: </a:t>
            </a:r>
            <a:r>
              <a:rPr lang="en-US" sz="1800" b="0" kern="1200" dirty="0">
                <a:solidFill>
                  <a:srgbClr val="000000"/>
                </a:solidFill>
                <a:latin typeface="Calibri" panose="020F0502020204030204" pitchFamily="34" charset="0"/>
              </a:rPr>
              <a:t>Used rank() function to rank counts of landing outcomes between 2010-06-04 and 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A4D1264-73D6-4D79-C7C9-EC2189A0A34A}"/>
              </a:ext>
            </a:extLst>
          </p:cNvPr>
          <p:cNvPicPr>
            <a:picLocks noChangeAspect="1"/>
          </p:cNvPicPr>
          <p:nvPr/>
        </p:nvPicPr>
        <p:blipFill>
          <a:blip r:embed="rId3"/>
          <a:stretch>
            <a:fillRect/>
          </a:stretch>
        </p:blipFill>
        <p:spPr>
          <a:xfrm>
            <a:off x="8040143" y="3255975"/>
            <a:ext cx="3381847" cy="240063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610" y="1389081"/>
            <a:ext cx="106879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r>
              <a:rPr lang="en-US" sz="2200" dirty="0">
                <a:solidFill>
                  <a:schemeClr val="accent3">
                    <a:lumMod val="25000"/>
                  </a:schemeClr>
                </a:solidFill>
                <a:latin typeface="Abadi"/>
              </a:rPr>
              <a:t>All sites are close to the Equator line and also close to the coast.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33B161A2-4B96-91EF-39FD-951EBF5283E6}"/>
              </a:ext>
            </a:extLst>
          </p:cNvPr>
          <p:cNvPicPr>
            <a:picLocks noChangeAspect="1"/>
          </p:cNvPicPr>
          <p:nvPr/>
        </p:nvPicPr>
        <p:blipFill>
          <a:blip r:embed="rId3"/>
          <a:stretch>
            <a:fillRect/>
          </a:stretch>
        </p:blipFill>
        <p:spPr>
          <a:xfrm>
            <a:off x="3105626" y="3359126"/>
            <a:ext cx="5074355" cy="306808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pic>
        <p:nvPicPr>
          <p:cNvPr id="4" name="Picture 3">
            <a:extLst>
              <a:ext uri="{FF2B5EF4-FFF2-40B4-BE49-F238E27FC236}">
                <a16:creationId xmlns:a16="http://schemas.microsoft.com/office/drawing/2014/main" id="{AD5019FD-C206-D57F-4BB0-607FDA130199}"/>
              </a:ext>
            </a:extLst>
          </p:cNvPr>
          <p:cNvPicPr>
            <a:picLocks noChangeAspect="1"/>
          </p:cNvPicPr>
          <p:nvPr/>
        </p:nvPicPr>
        <p:blipFill>
          <a:blip r:embed="rId3"/>
          <a:stretch>
            <a:fillRect/>
          </a:stretch>
        </p:blipFill>
        <p:spPr>
          <a:xfrm>
            <a:off x="894413" y="2748825"/>
            <a:ext cx="5989897" cy="3570525"/>
          </a:xfrm>
          <a:prstGeom prst="rect">
            <a:avLst/>
          </a:prstGeom>
        </p:spPr>
      </p:pic>
      <p:pic>
        <p:nvPicPr>
          <p:cNvPr id="7" name="Picture 6">
            <a:extLst>
              <a:ext uri="{FF2B5EF4-FFF2-40B4-BE49-F238E27FC236}">
                <a16:creationId xmlns:a16="http://schemas.microsoft.com/office/drawing/2014/main" id="{856FA47A-0741-56EA-4A0C-CDC766EB97D4}"/>
              </a:ext>
            </a:extLst>
          </p:cNvPr>
          <p:cNvPicPr>
            <a:picLocks noChangeAspect="1"/>
          </p:cNvPicPr>
          <p:nvPr/>
        </p:nvPicPr>
        <p:blipFill>
          <a:blip r:embed="rId4"/>
          <a:stretch>
            <a:fillRect/>
          </a:stretch>
        </p:blipFill>
        <p:spPr>
          <a:xfrm>
            <a:off x="8302639" y="3570180"/>
            <a:ext cx="3889361" cy="171746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99223"/>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 </a:t>
            </a:r>
          </a:p>
        </p:txBody>
      </p:sp>
      <p:pic>
        <p:nvPicPr>
          <p:cNvPr id="4" name="Picture 3">
            <a:extLst>
              <a:ext uri="{FF2B5EF4-FFF2-40B4-BE49-F238E27FC236}">
                <a16:creationId xmlns:a16="http://schemas.microsoft.com/office/drawing/2014/main" id="{93A65BAB-1A85-9BF3-6CDD-DDA0E11281C5}"/>
              </a:ext>
            </a:extLst>
          </p:cNvPr>
          <p:cNvPicPr>
            <a:picLocks noChangeAspect="1"/>
          </p:cNvPicPr>
          <p:nvPr/>
        </p:nvPicPr>
        <p:blipFill>
          <a:blip r:embed="rId3"/>
          <a:stretch>
            <a:fillRect/>
          </a:stretch>
        </p:blipFill>
        <p:spPr>
          <a:xfrm>
            <a:off x="2197849" y="2513142"/>
            <a:ext cx="7169989" cy="4314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 – All sites</a:t>
            </a:r>
          </a:p>
        </p:txBody>
      </p:sp>
      <p:pic>
        <p:nvPicPr>
          <p:cNvPr id="4" name="Picture 3">
            <a:extLst>
              <a:ext uri="{FF2B5EF4-FFF2-40B4-BE49-F238E27FC236}">
                <a16:creationId xmlns:a16="http://schemas.microsoft.com/office/drawing/2014/main" id="{2D08E2E9-57EB-AD14-1386-B0CF01CD6B02}"/>
              </a:ext>
            </a:extLst>
          </p:cNvPr>
          <p:cNvPicPr>
            <a:picLocks noChangeAspect="1"/>
          </p:cNvPicPr>
          <p:nvPr/>
        </p:nvPicPr>
        <p:blipFill>
          <a:blip r:embed="rId3"/>
          <a:stretch>
            <a:fillRect/>
          </a:stretch>
        </p:blipFill>
        <p:spPr>
          <a:xfrm>
            <a:off x="2751290" y="2415860"/>
            <a:ext cx="5963482" cy="38105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99822"/>
            <a:ext cx="9935081" cy="47864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pPr>
            <a:r>
              <a:rPr lang="en-US" sz="2200" dirty="0">
                <a:solidFill>
                  <a:schemeClr val="accent3">
                    <a:lumMod val="25000"/>
                  </a:schemeClr>
                </a:solidFill>
                <a:latin typeface="Abadi" panose="020B0604020104020204" pitchFamily="34" charset="0"/>
              </a:rPr>
              <a:t>Project background and context. Project aimed to highlight the importance of Data Science in Space Exploration: </a:t>
            </a:r>
          </a:p>
          <a:p>
            <a:pPr lvl="1">
              <a:spcBef>
                <a:spcPts val="0"/>
              </a:spcBef>
            </a:pPr>
            <a:r>
              <a:rPr lang="en-US" sz="1800" dirty="0">
                <a:solidFill>
                  <a:schemeClr val="accent3">
                    <a:lumMod val="25000"/>
                  </a:schemeClr>
                </a:solidFill>
                <a:latin typeface="Abadi" panose="020B0604020104020204" pitchFamily="34" charset="0"/>
              </a:rPr>
              <a:t>Analyzing mission success rates </a:t>
            </a:r>
          </a:p>
          <a:p>
            <a:pPr lvl="1">
              <a:spcBef>
                <a:spcPts val="0"/>
              </a:spcBef>
            </a:pPr>
            <a:r>
              <a:rPr lang="en-US" sz="1800" dirty="0">
                <a:solidFill>
                  <a:schemeClr val="accent3">
                    <a:lumMod val="25000"/>
                  </a:schemeClr>
                </a:solidFill>
                <a:latin typeface="Abadi" panose="020B0604020104020204" pitchFamily="34" charset="0"/>
              </a:rPr>
              <a:t>Predicting and optimizing launch costs</a:t>
            </a:r>
          </a:p>
          <a:p>
            <a:pPr lvl="1">
              <a:spcBef>
                <a:spcPts val="0"/>
              </a:spcBef>
            </a:pPr>
            <a:r>
              <a:rPr lang="en-US" sz="1800" dirty="0">
                <a:solidFill>
                  <a:schemeClr val="accent3">
                    <a:lumMod val="25000"/>
                  </a:schemeClr>
                </a:solidFill>
                <a:latin typeface="Abadi" panose="020B0604020104020204" pitchFamily="34" charset="0"/>
              </a:rPr>
              <a:t>Improving spacecraft design and performance</a:t>
            </a:r>
          </a:p>
          <a:p>
            <a:pPr lvl="1">
              <a:spcBef>
                <a:spcPts val="0"/>
              </a:spcBef>
            </a:pPr>
            <a:r>
              <a:rPr lang="en-US" sz="1800" dirty="0">
                <a:solidFill>
                  <a:schemeClr val="accent3">
                    <a:lumMod val="25000"/>
                  </a:schemeClr>
                </a:solidFill>
                <a:latin typeface="Abadi" panose="020B0604020104020204" pitchFamily="34" charset="0"/>
              </a:rPr>
              <a:t>Enhancing mission planning and risk assessment</a:t>
            </a:r>
          </a:p>
          <a:p>
            <a:pPr>
              <a:spcBef>
                <a:spcPts val="0"/>
              </a:spcBef>
            </a:pPr>
            <a:r>
              <a:rPr lang="en-US" sz="2200" dirty="0">
                <a:solidFill>
                  <a:schemeClr val="accent3">
                    <a:lumMod val="25000"/>
                  </a:schemeClr>
                </a:solidFill>
                <a:latin typeface="Abadi" panose="020B0604020104020204" pitchFamily="34" charset="0"/>
              </a:rPr>
              <a:t>Problems you want to find answers</a:t>
            </a:r>
          </a:p>
          <a:p>
            <a:pPr lvl="1">
              <a:spcBef>
                <a:spcPts val="0"/>
              </a:spcBef>
            </a:pPr>
            <a:r>
              <a:rPr lang="en-US" sz="1800" dirty="0">
                <a:solidFill>
                  <a:schemeClr val="accent3">
                    <a:lumMod val="25000"/>
                  </a:schemeClr>
                </a:solidFill>
                <a:latin typeface="Abadi" panose="020B0604020104020204" pitchFamily="34" charset="0"/>
              </a:rPr>
              <a:t>What factors contribute most significantly to the success of SpaceX missions?</a:t>
            </a:r>
          </a:p>
          <a:p>
            <a:pPr lvl="1">
              <a:spcBef>
                <a:spcPts val="0"/>
              </a:spcBef>
            </a:pPr>
            <a:r>
              <a:rPr lang="en-US" sz="1800" dirty="0">
                <a:solidFill>
                  <a:schemeClr val="accent3">
                    <a:lumMod val="25000"/>
                  </a:schemeClr>
                </a:solidFill>
                <a:latin typeface="Abadi" panose="020B0604020104020204" pitchFamily="34" charset="0"/>
              </a:rPr>
              <a:t>How has the cost-effectiveness of SpaceX launches evolved over time?</a:t>
            </a:r>
          </a:p>
          <a:p>
            <a:pPr lvl="1">
              <a:spcBef>
                <a:spcPts val="0"/>
              </a:spcBef>
            </a:pPr>
            <a:r>
              <a:rPr lang="en-US" sz="1800" dirty="0">
                <a:solidFill>
                  <a:schemeClr val="accent3">
                    <a:lumMod val="25000"/>
                  </a:schemeClr>
                </a:solidFill>
                <a:latin typeface="Abadi" panose="020B0604020104020204" pitchFamily="34" charset="0"/>
              </a:rPr>
              <a:t>Can we predict the likelihood of a successful landing for future missions?</a:t>
            </a:r>
          </a:p>
          <a:p>
            <a:pPr lvl="1">
              <a:spcBef>
                <a:spcPts val="0"/>
              </a:spcBef>
            </a:pPr>
            <a:r>
              <a:rPr lang="en-US" sz="1800" dirty="0">
                <a:solidFill>
                  <a:schemeClr val="accent3">
                    <a:lumMod val="25000"/>
                  </a:schemeClr>
                </a:solidFill>
                <a:latin typeface="Abadi" panose="020B0604020104020204" pitchFamily="34" charset="0"/>
              </a:rPr>
              <a:t>What impact has reusable rocket technology had on launch frequency and payload capacity?</a:t>
            </a:r>
          </a:p>
          <a:p>
            <a:pPr lvl="1">
              <a:spcBef>
                <a:spcPts val="0"/>
              </a:spcBef>
            </a:pPr>
            <a:r>
              <a:rPr lang="en-US" sz="1800" dirty="0">
                <a:solidFill>
                  <a:schemeClr val="accent3">
                    <a:lumMod val="25000"/>
                  </a:schemeClr>
                </a:solidFill>
                <a:latin typeface="Abadi" panose="020B0604020104020204" pitchFamily="34" charset="0"/>
              </a:rPr>
              <a:t>Are there identifiable patterns in mission types or client distributions over the years?</a:t>
            </a:r>
          </a:p>
          <a:p>
            <a:pPr>
              <a:spcBef>
                <a:spcPts val="0"/>
              </a:spcBef>
            </a:pPr>
            <a:r>
              <a:rPr lang="en-US" sz="2200" dirty="0">
                <a:solidFill>
                  <a:schemeClr val="accent3">
                    <a:lumMod val="25000"/>
                  </a:schemeClr>
                </a:solidFill>
                <a:latin typeface="Abadi" panose="020B0604020104020204" pitchFamily="34" charset="0"/>
              </a:rPr>
              <a:t>Potential Data Points to Explore:</a:t>
            </a:r>
          </a:p>
          <a:p>
            <a:pPr lvl="1">
              <a:spcBef>
                <a:spcPts val="0"/>
              </a:spcBef>
            </a:pPr>
            <a:r>
              <a:rPr lang="en-US" sz="1800" dirty="0">
                <a:solidFill>
                  <a:schemeClr val="accent3">
                    <a:lumMod val="25000"/>
                  </a:schemeClr>
                </a:solidFill>
                <a:latin typeface="Abadi" panose="020B0604020104020204" pitchFamily="34" charset="0"/>
              </a:rPr>
              <a:t>Launch dates and locations</a:t>
            </a:r>
          </a:p>
          <a:p>
            <a:pPr lvl="1">
              <a:spcBef>
                <a:spcPts val="0"/>
              </a:spcBef>
            </a:pPr>
            <a:r>
              <a:rPr lang="en-US" sz="1800" dirty="0">
                <a:solidFill>
                  <a:schemeClr val="accent3">
                    <a:lumMod val="25000"/>
                  </a:schemeClr>
                </a:solidFill>
                <a:latin typeface="Abadi" panose="020B0604020104020204" pitchFamily="34" charset="0"/>
              </a:rPr>
              <a:t>Rocket types and their specifications</a:t>
            </a:r>
          </a:p>
          <a:p>
            <a:pPr lvl="1">
              <a:spcBef>
                <a:spcPts val="0"/>
              </a:spcBef>
            </a:pPr>
            <a:r>
              <a:rPr lang="en-US" sz="1800" dirty="0">
                <a:solidFill>
                  <a:schemeClr val="accent3">
                    <a:lumMod val="25000"/>
                  </a:schemeClr>
                </a:solidFill>
                <a:latin typeface="Abadi" panose="020B0604020104020204" pitchFamily="34" charset="0"/>
              </a:rPr>
              <a:t>Payload mass and orbit types</a:t>
            </a:r>
          </a:p>
          <a:p>
            <a:pPr lvl="1">
              <a:spcBef>
                <a:spcPts val="0"/>
              </a:spcBef>
            </a:pPr>
            <a:r>
              <a:rPr lang="en-US" sz="1800" dirty="0">
                <a:solidFill>
                  <a:schemeClr val="accent3">
                    <a:lumMod val="25000"/>
                  </a:schemeClr>
                </a:solidFill>
                <a:latin typeface="Abadi" panose="020B0604020104020204" pitchFamily="34" charset="0"/>
              </a:rPr>
              <a:t>Landing success rates for first stage boosters</a:t>
            </a:r>
          </a:p>
          <a:p>
            <a:pPr lvl="1">
              <a:spcBef>
                <a:spcPts val="0"/>
              </a:spcBef>
            </a:pPr>
            <a:r>
              <a:rPr lang="en-US" sz="1800" dirty="0">
                <a:solidFill>
                  <a:schemeClr val="accent3">
                    <a:lumMod val="25000"/>
                  </a:schemeClr>
                </a:solidFill>
                <a:latin typeface="Abadi" panose="020B0604020104020204" pitchFamily="34" charset="0"/>
              </a:rPr>
              <a:t>Customer types (commercial, government, internal)</a:t>
            </a:r>
          </a:p>
          <a:p>
            <a:pPr lvl="1">
              <a:spcBef>
                <a:spcPts val="0"/>
              </a:spcBef>
            </a:pPr>
            <a:r>
              <a:rPr lang="en-US" sz="1800" dirty="0">
                <a:solidFill>
                  <a:schemeClr val="accent3">
                    <a:lumMod val="25000"/>
                  </a:schemeClr>
                </a:solidFill>
                <a:latin typeface="Abadi" panose="020B0604020104020204" pitchFamily="34" charset="0"/>
              </a:rPr>
              <a:t>Mission costs and revenue (if available)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26926DEF-B6C2-E86B-8181-78DA82F38A82}"/>
              </a:ext>
            </a:extLst>
          </p:cNvPr>
          <p:cNvPicPr>
            <a:picLocks noChangeAspect="1"/>
          </p:cNvPicPr>
          <p:nvPr/>
        </p:nvPicPr>
        <p:blipFill>
          <a:blip r:embed="rId3"/>
          <a:stretch>
            <a:fillRect/>
          </a:stretch>
        </p:blipFill>
        <p:spPr>
          <a:xfrm>
            <a:off x="3477229" y="2432608"/>
            <a:ext cx="5992061" cy="388674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1640B979-714C-3A14-2A75-E65ACC92DBC4}"/>
              </a:ext>
            </a:extLst>
          </p:cNvPr>
          <p:cNvPicPr>
            <a:picLocks noChangeAspect="1"/>
          </p:cNvPicPr>
          <p:nvPr/>
        </p:nvPicPr>
        <p:blipFill>
          <a:blip r:embed="rId3"/>
          <a:stretch>
            <a:fillRect/>
          </a:stretch>
        </p:blipFill>
        <p:spPr>
          <a:xfrm>
            <a:off x="316816" y="2640543"/>
            <a:ext cx="11421989" cy="408111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FB87D61-1F97-277A-0648-857F7BE2D44B}"/>
              </a:ext>
            </a:extLst>
          </p:cNvPr>
          <p:cNvPicPr>
            <a:picLocks noChangeAspect="1"/>
          </p:cNvPicPr>
          <p:nvPr/>
        </p:nvPicPr>
        <p:blipFill>
          <a:blip r:embed="rId3"/>
          <a:stretch>
            <a:fillRect/>
          </a:stretch>
        </p:blipFill>
        <p:spPr>
          <a:xfrm>
            <a:off x="3282585" y="4835548"/>
            <a:ext cx="5220429" cy="139084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64394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9B2B930-1EAF-2274-3511-003DF39D08E3}"/>
              </a:ext>
            </a:extLst>
          </p:cNvPr>
          <p:cNvPicPr>
            <a:picLocks noChangeAspect="1"/>
          </p:cNvPicPr>
          <p:nvPr/>
        </p:nvPicPr>
        <p:blipFill>
          <a:blip r:embed="rId3"/>
          <a:stretch>
            <a:fillRect/>
          </a:stretch>
        </p:blipFill>
        <p:spPr>
          <a:xfrm>
            <a:off x="4641032" y="0"/>
            <a:ext cx="7550968" cy="68580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65956"/>
            <a:ext cx="9977011" cy="4860436"/>
          </a:xfrm>
          <a:prstGeom prst="rect">
            <a:avLst/>
          </a:prstGeom>
        </p:spPr>
        <p:txBody>
          <a:bodyPr>
            <a:normAutofit fontScale="70000" lnSpcReduction="20000"/>
          </a:bodyPr>
          <a:lstStyle/>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SpaceX's launch success rates improved over time, showing technological advancement and learning. </a:t>
            </a:r>
          </a:p>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Heavier payloads became more manageable in later missions, indicating improved rocket capabilities. </a:t>
            </a:r>
          </a:p>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Different launch sites showed varying capabilities in handling payload masses and mission types. </a:t>
            </a:r>
          </a:p>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Certain orbit types (e.g., Polar, LEO, ISS) had higher success rates for heavier payloads. </a:t>
            </a:r>
          </a:p>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The VAFB SLC-4E launch site had limitations for very heavy payloads (over 10,000 kg). </a:t>
            </a:r>
          </a:p>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Success rates varied among different orbit types, suggesting varying degrees of mission difficulty. </a:t>
            </a:r>
          </a:p>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LEO missions showed a positive correlation between more flights and higher success rates. </a:t>
            </a:r>
          </a:p>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GTO missions didn't show a clear relationship between flight number and success rate. </a:t>
            </a:r>
          </a:p>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The interactive dashboard enables detailed exploration of launch data, allowing for custom analysis. </a:t>
            </a:r>
          </a:p>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Machine learning models (Logistic Regression, SVM, KNN) achieved around 83% accuracy in predicting launch outcomes. </a:t>
            </a:r>
          </a:p>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The Decision Tree model performed slightly worse than other models in predicting launch success. </a:t>
            </a:r>
          </a:p>
          <a:p>
            <a:pPr>
              <a:lnSpc>
                <a:spcPct val="107000"/>
              </a:lnSpc>
              <a:spcAft>
                <a:spcPts val="800"/>
              </a:spcAft>
            </a:pPr>
            <a:r>
              <a:rPr lang="ro-RO" sz="1800" kern="100" dirty="0">
                <a:effectLst/>
                <a:latin typeface="Aptos" panose="020B0004020202020204" pitchFamily="34" charset="0"/>
                <a:ea typeface="Aptos" panose="020B0004020202020204" pitchFamily="34" charset="0"/>
                <a:cs typeface="Times New Roman" panose="02020603050405020304" pitchFamily="18" charset="0"/>
              </a:rPr>
              <a:t>The analysis provides valuable insights for understanding SpaceX operations and potentially predicting future launch successes.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6A6E231B-A1CC-827F-E0A7-F07ECC1CCE6E}"/>
              </a:ext>
            </a:extLst>
          </p:cNvPr>
          <p:cNvPicPr>
            <a:picLocks noChangeAspect="1"/>
          </p:cNvPicPr>
          <p:nvPr/>
        </p:nvPicPr>
        <p:blipFill>
          <a:blip r:embed="rId4"/>
          <a:stretch>
            <a:fillRect/>
          </a:stretch>
        </p:blipFill>
        <p:spPr>
          <a:xfrm>
            <a:off x="6322883" y="2751765"/>
            <a:ext cx="4367695" cy="3897791"/>
          </a:xfrm>
          <a:prstGeom prst="rect">
            <a:avLst/>
          </a:prstGeom>
        </p:spPr>
      </p:pic>
      <p:pic>
        <p:nvPicPr>
          <p:cNvPr id="7" name="Picture 6">
            <a:extLst>
              <a:ext uri="{FF2B5EF4-FFF2-40B4-BE49-F238E27FC236}">
                <a16:creationId xmlns:a16="http://schemas.microsoft.com/office/drawing/2014/main" id="{CFA46A2E-5E84-2FCF-4E86-89096685C517}"/>
              </a:ext>
            </a:extLst>
          </p:cNvPr>
          <p:cNvPicPr>
            <a:picLocks noChangeAspect="1"/>
          </p:cNvPicPr>
          <p:nvPr/>
        </p:nvPicPr>
        <p:blipFill>
          <a:blip r:embed="rId5"/>
          <a:stretch>
            <a:fillRect/>
          </a:stretch>
        </p:blipFill>
        <p:spPr>
          <a:xfrm>
            <a:off x="734027" y="2751765"/>
            <a:ext cx="4578201" cy="394549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A303C"/>
        </a:solidFill>
        <a:effectLst/>
      </p:bgPr>
    </p:bg>
    <p:spTree>
      <p:nvGrpSpPr>
        <p:cNvPr id="1" name="">
          <a:extLst>
            <a:ext uri="{FF2B5EF4-FFF2-40B4-BE49-F238E27FC236}">
              <a16:creationId xmlns:a16="http://schemas.microsoft.com/office/drawing/2014/main" id="{EBFDC4A6-EDE8-35F4-F027-0193641A5BB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D6D824-4E68-5149-86E1-6A38866E6937}"/>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1" name="Title 1">
            <a:extLst>
              <a:ext uri="{FF2B5EF4-FFF2-40B4-BE49-F238E27FC236}">
                <a16:creationId xmlns:a16="http://schemas.microsoft.com/office/drawing/2014/main" id="{CFF856CC-14EB-280F-E0DE-89DF7C4B74F9}"/>
              </a:ext>
            </a:extLst>
          </p:cNvPr>
          <p:cNvSpPr txBox="1">
            <a:spLocks/>
          </p:cNvSpPr>
          <p:nvPr/>
        </p:nvSpPr>
        <p:spPr>
          <a:xfrm>
            <a:off x="510931" y="538650"/>
            <a:ext cx="10141830" cy="101595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C000"/>
                </a:solidFill>
                <a:latin typeface="Abadi"/>
              </a:rPr>
              <a:t>Above and Beyond! Suggestions based on the data analysis..</a:t>
            </a:r>
            <a:endParaRPr lang="en-US" dirty="0">
              <a:solidFill>
                <a:srgbClr val="FFC000"/>
              </a:solidFill>
            </a:endParaRPr>
          </a:p>
        </p:txBody>
      </p:sp>
      <p:sp>
        <p:nvSpPr>
          <p:cNvPr id="14" name="TextBox 13">
            <a:extLst>
              <a:ext uri="{FF2B5EF4-FFF2-40B4-BE49-F238E27FC236}">
                <a16:creationId xmlns:a16="http://schemas.microsoft.com/office/drawing/2014/main" id="{47FD7776-DC92-0616-2BF7-AA7E3A1035D5}"/>
              </a:ext>
            </a:extLst>
          </p:cNvPr>
          <p:cNvSpPr txBox="1"/>
          <p:nvPr/>
        </p:nvSpPr>
        <p:spPr>
          <a:xfrm>
            <a:off x="701041" y="1700508"/>
            <a:ext cx="9951720" cy="4527650"/>
          </a:xfrm>
          <a:prstGeom prst="rect">
            <a:avLst/>
          </a:prstGeom>
          <a:noFill/>
        </p:spPr>
        <p:txBody>
          <a:bodyPr wrap="square">
            <a:spAutoFit/>
          </a:bodyPr>
          <a:lstStyle/>
          <a:p>
            <a:pPr marL="342900" lvl="0" indent="-342900">
              <a:lnSpc>
                <a:spcPct val="107000"/>
              </a:lnSpc>
              <a:buFont typeface="+mj-lt"/>
              <a:buAutoNum type="arabicPeriod"/>
            </a:pPr>
            <a:r>
              <a:rPr lang="ro-RO" sz="1800" kern="100" dirty="0">
                <a:solidFill>
                  <a:srgbClr val="FFC000"/>
                </a:solidFill>
                <a:effectLst/>
                <a:latin typeface="Aptos" panose="020B0004020202020204" pitchFamily="34" charset="0"/>
                <a:ea typeface="Aptos" panose="020B0004020202020204" pitchFamily="34" charset="0"/>
                <a:cs typeface="Times New Roman" panose="02020603050405020304" pitchFamily="18" charset="0"/>
              </a:rPr>
              <a:t>Improve Heavy Payload Capacity • Invest in R&amp;D for stronger propulsion systems • Optimize vehicle design for heavier loads </a:t>
            </a:r>
          </a:p>
          <a:p>
            <a:pPr marL="342900" lvl="0" indent="-342900">
              <a:lnSpc>
                <a:spcPct val="107000"/>
              </a:lnSpc>
              <a:buFont typeface="+mj-lt"/>
              <a:buAutoNum type="arabicPeriod"/>
            </a:pPr>
            <a:r>
              <a:rPr lang="ro-RO" sz="1800" kern="100" dirty="0">
                <a:solidFill>
                  <a:srgbClr val="FFC000"/>
                </a:solidFill>
                <a:effectLst/>
                <a:latin typeface="Aptos" panose="020B0004020202020204" pitchFamily="34" charset="0"/>
                <a:ea typeface="Aptos" panose="020B0004020202020204" pitchFamily="34" charset="0"/>
                <a:cs typeface="Times New Roman" panose="02020603050405020304" pitchFamily="18" charset="0"/>
              </a:rPr>
              <a:t>Optimize Launch Sites • Upgrade VAFB SLC-4E to handle heavier payloads • Analyze success factors of high-performing sites </a:t>
            </a:r>
          </a:p>
          <a:p>
            <a:pPr marL="342900" lvl="0" indent="-342900">
              <a:lnSpc>
                <a:spcPct val="107000"/>
              </a:lnSpc>
              <a:buFont typeface="+mj-lt"/>
              <a:buAutoNum type="arabicPeriod"/>
            </a:pPr>
            <a:r>
              <a:rPr lang="ro-RO" sz="1800" kern="100" dirty="0">
                <a:solidFill>
                  <a:srgbClr val="FFC000"/>
                </a:solidFill>
                <a:effectLst/>
                <a:latin typeface="Aptos" panose="020B0004020202020204" pitchFamily="34" charset="0"/>
                <a:ea typeface="Aptos" panose="020B0004020202020204" pitchFamily="34" charset="0"/>
                <a:cs typeface="Times New Roman" panose="02020603050405020304" pitchFamily="18" charset="0"/>
              </a:rPr>
              <a:t>Enhance GTO Mission Success • Focus on developing GTO-specific technologies • Investigate factors affecting GTO mission success rates </a:t>
            </a:r>
          </a:p>
          <a:p>
            <a:pPr marL="342900" lvl="0" indent="-342900">
              <a:lnSpc>
                <a:spcPct val="107000"/>
              </a:lnSpc>
              <a:buFont typeface="+mj-lt"/>
              <a:buAutoNum type="arabicPeriod"/>
            </a:pPr>
            <a:r>
              <a:rPr lang="ro-RO" sz="1800" kern="100" dirty="0">
                <a:solidFill>
                  <a:srgbClr val="FFC000"/>
                </a:solidFill>
                <a:effectLst/>
                <a:latin typeface="Aptos" panose="020B0004020202020204" pitchFamily="34" charset="0"/>
                <a:ea typeface="Aptos" panose="020B0004020202020204" pitchFamily="34" charset="0"/>
                <a:cs typeface="Times New Roman" panose="02020603050405020304" pitchFamily="18" charset="0"/>
              </a:rPr>
              <a:t>Expand Reusability • Increase first stage reuse frequency • Develop reusable second stage technology </a:t>
            </a:r>
          </a:p>
          <a:p>
            <a:pPr marL="342900" lvl="0" indent="-342900">
              <a:lnSpc>
                <a:spcPct val="107000"/>
              </a:lnSpc>
              <a:buFont typeface="+mj-lt"/>
              <a:buAutoNum type="arabicPeriod"/>
            </a:pPr>
            <a:r>
              <a:rPr lang="ro-RO" sz="1800" kern="100" dirty="0">
                <a:solidFill>
                  <a:srgbClr val="FFC000"/>
                </a:solidFill>
                <a:effectLst/>
                <a:latin typeface="Aptos" panose="020B0004020202020204" pitchFamily="34" charset="0"/>
                <a:ea typeface="Aptos" panose="020B0004020202020204" pitchFamily="34" charset="0"/>
                <a:cs typeface="Times New Roman" panose="02020603050405020304" pitchFamily="18" charset="0"/>
              </a:rPr>
              <a:t>Diversify Orbit Capabilities • Expand capabilities for diverse orbit types • Research new market opportunities in unexplored orbits </a:t>
            </a:r>
          </a:p>
          <a:p>
            <a:pPr marL="342900" lvl="0" indent="-342900">
              <a:lnSpc>
                <a:spcPct val="107000"/>
              </a:lnSpc>
              <a:buFont typeface="+mj-lt"/>
              <a:buAutoNum type="arabicPeriod"/>
            </a:pPr>
            <a:r>
              <a:rPr lang="ro-RO" sz="1800" kern="100" dirty="0">
                <a:solidFill>
                  <a:srgbClr val="FFC000"/>
                </a:solidFill>
                <a:effectLst/>
                <a:latin typeface="Aptos" panose="020B0004020202020204" pitchFamily="34" charset="0"/>
                <a:ea typeface="Aptos" panose="020B0004020202020204" pitchFamily="34" charset="0"/>
                <a:cs typeface="Times New Roman" panose="02020603050405020304" pitchFamily="18" charset="0"/>
              </a:rPr>
              <a:t>Implement Continuous Improvement Strategies • Conduct regular data analysis and modeling • Implement machine learning for predictive maintenance • Enhance weather prediction capabilities for launches </a:t>
            </a:r>
          </a:p>
          <a:p>
            <a:pPr marL="342900" lvl="0" indent="-342900">
              <a:lnSpc>
                <a:spcPct val="107000"/>
              </a:lnSpc>
              <a:spcAft>
                <a:spcPts val="800"/>
              </a:spcAft>
              <a:buFont typeface="+mj-lt"/>
              <a:buAutoNum type="arabicPeriod"/>
            </a:pPr>
            <a:r>
              <a:rPr lang="ro-RO" sz="1800" kern="100" dirty="0">
                <a:solidFill>
                  <a:srgbClr val="FFC000"/>
                </a:solidFill>
                <a:effectLst/>
                <a:latin typeface="Aptos" panose="020B0004020202020204" pitchFamily="34" charset="0"/>
                <a:ea typeface="Aptos" panose="020B0004020202020204" pitchFamily="34" charset="0"/>
                <a:cs typeface="Times New Roman" panose="02020603050405020304" pitchFamily="18" charset="0"/>
              </a:rPr>
              <a:t>Pursue Future Initiatives • Develop interplanetary mission capabilities • Advance the Starship program • Explore and develop space tourism opportunities</a:t>
            </a:r>
          </a:p>
        </p:txBody>
      </p:sp>
    </p:spTree>
    <p:extLst>
      <p:ext uri="{BB962C8B-B14F-4D97-AF65-F5344CB8AC3E}">
        <p14:creationId xmlns:p14="http://schemas.microsoft.com/office/powerpoint/2010/main" val="537731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A303C"/>
        </a:solidFill>
        <a:effectLst/>
      </p:bgPr>
    </p:bg>
    <p:spTree>
      <p:nvGrpSpPr>
        <p:cNvPr id="1" name="">
          <a:extLst>
            <a:ext uri="{FF2B5EF4-FFF2-40B4-BE49-F238E27FC236}">
              <a16:creationId xmlns:a16="http://schemas.microsoft.com/office/drawing/2014/main" id="{DA14BCEB-2F6C-CF30-7793-78393CD2450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B7372D-2822-E613-90F2-5ECBFAA51961}"/>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3710E9F7-D9C6-12C4-AA13-D9134E760F64}"/>
              </a:ext>
            </a:extLst>
          </p:cNvPr>
          <p:cNvSpPr txBox="1">
            <a:spLocks/>
          </p:cNvSpPr>
          <p:nvPr/>
        </p:nvSpPr>
        <p:spPr>
          <a:xfrm>
            <a:off x="510931" y="538650"/>
            <a:ext cx="10141830" cy="101595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C000"/>
                </a:solidFill>
                <a:latin typeface="Abadi"/>
              </a:rPr>
              <a:t>Above and Beyond! Suggestions based on the data analysis..</a:t>
            </a:r>
            <a:endParaRPr lang="en-US" dirty="0">
              <a:solidFill>
                <a:srgbClr val="FFC000"/>
              </a:solidFill>
            </a:endParaRPr>
          </a:p>
        </p:txBody>
      </p:sp>
      <p:pic>
        <p:nvPicPr>
          <p:cNvPr id="9" name="Picture 8">
            <a:extLst>
              <a:ext uri="{FF2B5EF4-FFF2-40B4-BE49-F238E27FC236}">
                <a16:creationId xmlns:a16="http://schemas.microsoft.com/office/drawing/2014/main" id="{2907E0EC-AB52-3041-C9DB-1B8870D3EE94}"/>
              </a:ext>
            </a:extLst>
          </p:cNvPr>
          <p:cNvPicPr>
            <a:picLocks noChangeAspect="1"/>
          </p:cNvPicPr>
          <p:nvPr/>
        </p:nvPicPr>
        <p:blipFill>
          <a:blip r:embed="rId3"/>
          <a:stretch>
            <a:fillRect/>
          </a:stretch>
        </p:blipFill>
        <p:spPr>
          <a:xfrm>
            <a:off x="-19050" y="1881800"/>
            <a:ext cx="12306300" cy="1602150"/>
          </a:xfrm>
          <a:prstGeom prst="rect">
            <a:avLst/>
          </a:prstGeom>
        </p:spPr>
      </p:pic>
      <p:pic>
        <p:nvPicPr>
          <p:cNvPr id="12" name="Picture 11">
            <a:extLst>
              <a:ext uri="{FF2B5EF4-FFF2-40B4-BE49-F238E27FC236}">
                <a16:creationId xmlns:a16="http://schemas.microsoft.com/office/drawing/2014/main" id="{715C8E16-4F26-65D7-1776-4D5AB0A6E542}"/>
              </a:ext>
            </a:extLst>
          </p:cNvPr>
          <p:cNvPicPr>
            <a:picLocks noChangeAspect="1"/>
          </p:cNvPicPr>
          <p:nvPr/>
        </p:nvPicPr>
        <p:blipFill>
          <a:blip r:embed="rId4"/>
          <a:stretch>
            <a:fillRect/>
          </a:stretch>
        </p:blipFill>
        <p:spPr>
          <a:xfrm>
            <a:off x="1555750" y="4000500"/>
            <a:ext cx="9346324" cy="1302893"/>
          </a:xfrm>
          <a:prstGeom prst="rect">
            <a:avLst/>
          </a:prstGeom>
        </p:spPr>
      </p:pic>
    </p:spTree>
    <p:extLst>
      <p:ext uri="{BB962C8B-B14F-4D97-AF65-F5344CB8AC3E}">
        <p14:creationId xmlns:p14="http://schemas.microsoft.com/office/powerpoint/2010/main" val="2338802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B98B9A58-F69D-DB8C-83C8-2947CA808C03}"/>
            </a:ext>
          </a:extLst>
        </p:cNvPr>
        <p:cNvGrpSpPr/>
        <p:nvPr/>
      </p:nvGrpSpPr>
      <p:grpSpPr>
        <a:xfrm>
          <a:off x="0" y="0"/>
          <a:ext cx="0" cy="0"/>
          <a:chOff x="0" y="0"/>
          <a:chExt cx="0" cy="0"/>
        </a:xfrm>
      </p:grpSpPr>
    </p:spTree>
    <p:extLst>
      <p:ext uri="{BB962C8B-B14F-4D97-AF65-F5344CB8AC3E}">
        <p14:creationId xmlns:p14="http://schemas.microsoft.com/office/powerpoint/2010/main" val="149599008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Calls and Web scraping has been conducted to collect the 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Filters have been applied; missing values have been replaced.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74069" cy="47053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were collected using 2 main methods: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Content Placeholder 4">
            <a:extLst>
              <a:ext uri="{FF2B5EF4-FFF2-40B4-BE49-F238E27FC236}">
                <a16:creationId xmlns:a16="http://schemas.microsoft.com/office/drawing/2014/main" id="{7106DE69-08D9-E22D-E696-B6D23A78265C}"/>
              </a:ext>
            </a:extLst>
          </p:cNvPr>
          <p:cNvSpPr txBox="1">
            <a:spLocks/>
          </p:cNvSpPr>
          <p:nvPr/>
        </p:nvSpPr>
        <p:spPr>
          <a:xfrm>
            <a:off x="770011" y="2458720"/>
            <a:ext cx="3385429" cy="3403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o-RO" sz="1800" b="1" dirty="0">
                <a:latin typeface="Calibri" panose="020F0502020204030204" pitchFamily="34" charset="0"/>
              </a:rPr>
              <a:t>API Call:</a:t>
            </a:r>
            <a:endParaRPr lang="ro-RO" sz="1800" b="0" dirty="0">
              <a:latin typeface="Calibri" panose="020F0502020204030204" pitchFamily="34" charset="0"/>
            </a:endParaRPr>
          </a:p>
          <a:p>
            <a:pPr>
              <a:buFont typeface="Calibri" panose="020F0502020204030204" pitchFamily="34" charset="0"/>
              <a:buNone/>
            </a:pPr>
            <a:r>
              <a:rPr lang="ro-RO" sz="1600" dirty="0"/>
              <a:t>.</a:t>
            </a:r>
            <a:r>
              <a:rPr lang="ro-RO" sz="1800" b="0" dirty="0">
                <a:latin typeface="Calibri" panose="020F0502020204030204" pitchFamily="34" charset="0"/>
              </a:rPr>
              <a:t>Endpoint identification</a:t>
            </a:r>
          </a:p>
          <a:p>
            <a:pPr>
              <a:buFont typeface="Calibri" panose="020F0502020204030204" pitchFamily="34" charset="0"/>
              <a:buNone/>
            </a:pPr>
            <a:r>
              <a:rPr lang="ro-RO" sz="1800" b="0" dirty="0">
                <a:latin typeface="Calibri" panose="020F0502020204030204" pitchFamily="34" charset="0"/>
              </a:rPr>
              <a:t>Authentication setup</a:t>
            </a:r>
          </a:p>
          <a:p>
            <a:pPr>
              <a:buFont typeface="Calibri" panose="020F0502020204030204" pitchFamily="34" charset="0"/>
              <a:buNone/>
            </a:pPr>
            <a:r>
              <a:rPr lang="ro-RO" sz="1800" b="0" dirty="0">
                <a:latin typeface="Calibri" panose="020F0502020204030204" pitchFamily="34" charset="0"/>
              </a:rPr>
              <a:t>Request parameters</a:t>
            </a:r>
          </a:p>
          <a:p>
            <a:pPr>
              <a:buFont typeface="Calibri" panose="020F0502020204030204" pitchFamily="34" charset="0"/>
              <a:buNone/>
            </a:pPr>
            <a:r>
              <a:rPr lang="ro-RO" sz="1800" b="0" dirty="0">
                <a:latin typeface="Calibri" panose="020F0502020204030204" pitchFamily="34" charset="0"/>
              </a:rPr>
              <a:t>JSON response parsing</a:t>
            </a:r>
          </a:p>
          <a:p>
            <a:pPr>
              <a:buFont typeface="Calibri" panose="020F0502020204030204" pitchFamily="34" charset="0"/>
              <a:buNone/>
            </a:pPr>
            <a:r>
              <a:rPr lang="ro-RO" sz="1800" b="0" dirty="0">
                <a:latin typeface="Calibri" panose="020F0502020204030204" pitchFamily="34" charset="0"/>
              </a:rPr>
              <a:t>Data extraction and storage</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a16="http://schemas.microsoft.com/office/drawing/2014/main" id="{F5A79E63-4867-60A1-DF34-F970111AAAC3}"/>
              </a:ext>
            </a:extLst>
          </p:cNvPr>
          <p:cNvSpPr txBox="1">
            <a:spLocks/>
          </p:cNvSpPr>
          <p:nvPr/>
        </p:nvSpPr>
        <p:spPr>
          <a:xfrm>
            <a:off x="4155441" y="2473960"/>
            <a:ext cx="3505200" cy="3403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o-RO" sz="1800" b="1" dirty="0">
                <a:latin typeface="Calibri" panose="020F0502020204030204" pitchFamily="34" charset="0"/>
              </a:rPr>
              <a:t>Web Scraping:</a:t>
            </a:r>
            <a:endParaRPr lang="ro-RO" sz="1800" b="0" dirty="0">
              <a:latin typeface="Calibri" panose="020F0502020204030204" pitchFamily="34" charset="0"/>
            </a:endParaRPr>
          </a:p>
          <a:p>
            <a:pPr>
              <a:buFont typeface="Calibri" panose="020F0502020204030204" pitchFamily="34" charset="0"/>
              <a:buNone/>
            </a:pPr>
            <a:r>
              <a:rPr lang="ro-RO" sz="1600" dirty="0"/>
              <a:t>.</a:t>
            </a:r>
            <a:r>
              <a:rPr lang="ro-RO" sz="1800" b="0" dirty="0">
                <a:latin typeface="Calibri" panose="020F0502020204030204" pitchFamily="34" charset="0"/>
              </a:rPr>
              <a:t>Target URL identification</a:t>
            </a:r>
          </a:p>
          <a:p>
            <a:pPr>
              <a:buFont typeface="Calibri" panose="020F0502020204030204" pitchFamily="34" charset="0"/>
              <a:buNone/>
            </a:pPr>
            <a:r>
              <a:rPr lang="ro-RO" sz="1800" b="0" dirty="0">
                <a:latin typeface="Calibri" panose="020F0502020204030204" pitchFamily="34" charset="0"/>
              </a:rPr>
              <a:t>HTML structure analysis</a:t>
            </a:r>
          </a:p>
          <a:p>
            <a:pPr>
              <a:buFont typeface="Calibri" panose="020F0502020204030204" pitchFamily="34" charset="0"/>
              <a:buNone/>
            </a:pPr>
            <a:r>
              <a:rPr lang="ro-RO" sz="1800" b="0" dirty="0">
                <a:latin typeface="Calibri" panose="020F0502020204030204" pitchFamily="34" charset="0"/>
              </a:rPr>
              <a:t>Element selection</a:t>
            </a:r>
          </a:p>
          <a:p>
            <a:pPr>
              <a:buFont typeface="Calibri" panose="020F0502020204030204" pitchFamily="34" charset="0"/>
              <a:buNone/>
            </a:pPr>
            <a:r>
              <a:rPr lang="ro-RO" sz="1800" b="0" dirty="0">
                <a:latin typeface="Calibri" panose="020F0502020204030204" pitchFamily="34" charset="0"/>
              </a:rPr>
              <a:t>Data extraction</a:t>
            </a:r>
          </a:p>
          <a:p>
            <a:pPr>
              <a:buFont typeface="Calibri" panose="020F0502020204030204" pitchFamily="34" charset="0"/>
              <a:buNone/>
            </a:pPr>
            <a:r>
              <a:rPr lang="ro-RO" sz="1800" b="0" dirty="0">
                <a:latin typeface="Calibri" panose="020F0502020204030204" pitchFamily="34" charset="0"/>
              </a:rPr>
              <a:t>Cleaning and formatting</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
        <p:nvSpPr>
          <p:cNvPr id="9" name="Content Placeholder 4">
            <a:extLst>
              <a:ext uri="{FF2B5EF4-FFF2-40B4-BE49-F238E27FC236}">
                <a16:creationId xmlns:a16="http://schemas.microsoft.com/office/drawing/2014/main" id="{2CDFE679-B55B-312F-A11B-2596B77B9222}"/>
              </a:ext>
            </a:extLst>
          </p:cNvPr>
          <p:cNvSpPr txBox="1">
            <a:spLocks/>
          </p:cNvSpPr>
          <p:nvPr/>
        </p:nvSpPr>
        <p:spPr>
          <a:xfrm>
            <a:off x="7508240" y="2489200"/>
            <a:ext cx="3913749" cy="3403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o-RO" sz="1800" b="1" dirty="0">
                <a:latin typeface="Calibri" panose="020F0502020204030204" pitchFamily="34" charset="0"/>
              </a:rPr>
              <a:t>Common Steps:</a:t>
            </a:r>
            <a:endParaRPr lang="ro-RO" sz="1800" b="0" dirty="0">
              <a:latin typeface="Calibri" panose="020F0502020204030204" pitchFamily="34" charset="0"/>
            </a:endParaRPr>
          </a:p>
          <a:p>
            <a:pPr>
              <a:buFont typeface="Calibri" panose="020F0502020204030204" pitchFamily="34" charset="0"/>
              <a:buNone/>
            </a:pPr>
            <a:r>
              <a:rPr lang="ro-RO" sz="1600" dirty="0"/>
              <a:t>.</a:t>
            </a:r>
            <a:r>
              <a:rPr lang="ro-RO" sz="1800" b="0" dirty="0">
                <a:latin typeface="Calibri" panose="020F0502020204030204" pitchFamily="34" charset="0"/>
              </a:rPr>
              <a:t>Data validation</a:t>
            </a:r>
          </a:p>
          <a:p>
            <a:pPr>
              <a:buFont typeface="Calibri" panose="020F0502020204030204" pitchFamily="34" charset="0"/>
              <a:buNone/>
            </a:pPr>
            <a:r>
              <a:rPr lang="ro-RO" sz="1800" b="0" dirty="0">
                <a:latin typeface="Calibri" panose="020F0502020204030204" pitchFamily="34" charset="0"/>
              </a:rPr>
              <a:t>Error handling</a:t>
            </a:r>
          </a:p>
          <a:p>
            <a:pPr>
              <a:buFont typeface="Calibri" panose="020F0502020204030204" pitchFamily="34" charset="0"/>
              <a:buNone/>
            </a:pPr>
            <a:r>
              <a:rPr lang="ro-RO" sz="1800" b="0" dirty="0">
                <a:latin typeface="Calibri" panose="020F0502020204030204" pitchFamily="34" charset="0"/>
              </a:rPr>
              <a:t>Rate limiting</a:t>
            </a:r>
          </a:p>
          <a:p>
            <a:pPr>
              <a:buFont typeface="Calibri" panose="020F0502020204030204" pitchFamily="34" charset="0"/>
              <a:buNone/>
            </a:pPr>
            <a:r>
              <a:rPr lang="ro-RO" sz="1800" b="0" dirty="0">
                <a:latin typeface="Calibri" panose="020F0502020204030204" pitchFamily="34" charset="0"/>
              </a:rPr>
              <a:t>Data integration</a:t>
            </a:r>
          </a:p>
          <a:p>
            <a:pPr>
              <a:buFont typeface="Calibri" panose="020F0502020204030204" pitchFamily="34" charset="0"/>
              <a:buNone/>
            </a:pPr>
            <a:r>
              <a:rPr lang="ro-RO" sz="1800" b="0" dirty="0">
                <a:latin typeface="Calibri" panose="020F0502020204030204" pitchFamily="34" charset="0"/>
              </a:rPr>
              <a:t>Storage in structured format</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6829742" cy="4225925"/>
          </a:xfrm>
          <a:prstGeom prst="rect">
            <a:avLst/>
          </a:prstGeom>
        </p:spPr>
        <p:txBody>
          <a:bodyPr vert="horz" lIns="91440" tIns="45720" rIns="91440" bIns="45720" rtlCol="0" anchor="t">
            <a:normAutofit/>
          </a:bodyPr>
          <a:lstStyle/>
          <a:p>
            <a:pPr>
              <a:buFont typeface="Calibri" panose="020F0502020204030204" pitchFamily="34" charset="0"/>
              <a:buNone/>
            </a:pPr>
            <a:r>
              <a:rPr lang="en-US" sz="1800" b="1" dirty="0">
                <a:latin typeface="Calibri" panose="020F0502020204030204" pitchFamily="34" charset="0"/>
              </a:rPr>
              <a:t>Identify API Endpoint: </a:t>
            </a:r>
            <a:r>
              <a:rPr lang="en-US" sz="1800" dirty="0">
                <a:latin typeface="Calibri" panose="020F0502020204030204" pitchFamily="34" charset="0"/>
              </a:rPr>
              <a:t>Determine the specific SpaceX API endpoint you need to access for the required data.</a:t>
            </a:r>
          </a:p>
          <a:p>
            <a:pPr>
              <a:buFont typeface="Calibri" panose="020F0502020204030204" pitchFamily="34" charset="0"/>
              <a:buNone/>
            </a:pPr>
            <a:r>
              <a:rPr lang="en-US" sz="1800" b="1" dirty="0">
                <a:latin typeface="Calibri" panose="020F0502020204030204" pitchFamily="34" charset="0"/>
              </a:rPr>
              <a:t>Set Up Authentication: </a:t>
            </a:r>
            <a:r>
              <a:rPr lang="en-US" sz="1800" dirty="0">
                <a:latin typeface="Calibri" panose="020F0502020204030204" pitchFamily="34" charset="0"/>
              </a:rPr>
              <a:t>Prepare any necessary authentication tokens or keys required to access the SpaceX API.</a:t>
            </a:r>
          </a:p>
          <a:p>
            <a:pPr>
              <a:buFont typeface="Calibri" panose="020F0502020204030204" pitchFamily="34" charset="0"/>
              <a:buNone/>
            </a:pPr>
            <a:r>
              <a:rPr lang="en-US" sz="1800" b="1" dirty="0">
                <a:latin typeface="Calibri" panose="020F0502020204030204" pitchFamily="34" charset="0"/>
              </a:rPr>
              <a:t>Prepare Request Parameters: </a:t>
            </a:r>
            <a:r>
              <a:rPr lang="en-US" sz="1800" dirty="0">
                <a:latin typeface="Calibri" panose="020F0502020204030204" pitchFamily="34" charset="0"/>
              </a:rPr>
              <a:t>Define any query parameters, filters, or specific data requirements for your API call.</a:t>
            </a:r>
          </a:p>
          <a:p>
            <a:pPr>
              <a:buFont typeface="Calibri" panose="020F0502020204030204" pitchFamily="34" charset="0"/>
              <a:buNone/>
            </a:pPr>
            <a:r>
              <a:rPr lang="en-US" sz="1800" b="1" dirty="0">
                <a:latin typeface="Calibri" panose="020F0502020204030204" pitchFamily="34" charset="0"/>
              </a:rPr>
              <a:t>Send API Request: </a:t>
            </a:r>
            <a:r>
              <a:rPr lang="en-US" sz="1800" dirty="0">
                <a:latin typeface="Calibri" panose="020F0502020204030204" pitchFamily="34" charset="0"/>
              </a:rPr>
              <a:t>Make the HTTP request to the SpaceX API using the prepared endpoint, authentication, and parameters.</a:t>
            </a:r>
          </a:p>
          <a:p>
            <a:pPr>
              <a:buFont typeface="Calibri" panose="020F0502020204030204" pitchFamily="34" charset="0"/>
              <a:buNone/>
            </a:pPr>
            <a:r>
              <a:rPr lang="en-US" sz="1800" b="1" dirty="0">
                <a:latin typeface="Calibri" panose="020F0502020204030204" pitchFamily="34" charset="0"/>
              </a:rPr>
              <a:t>Parse JSON Response</a:t>
            </a:r>
            <a:r>
              <a:rPr lang="en-US" sz="1800" dirty="0">
                <a:latin typeface="Calibri" panose="020F0502020204030204" pitchFamily="34" charset="0"/>
              </a:rPr>
              <a:t>: Process the JSON data returned by the API into a usable format for your analysis.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B4E06867-71F5-4E1E-D240-F0D41D9BD5CF}"/>
              </a:ext>
            </a:extLst>
          </p:cNvPr>
          <p:cNvPicPr>
            <a:picLocks noChangeAspect="1"/>
          </p:cNvPicPr>
          <p:nvPr/>
        </p:nvPicPr>
        <p:blipFill>
          <a:blip r:embed="rId4"/>
          <a:stretch>
            <a:fillRect/>
          </a:stretch>
        </p:blipFill>
        <p:spPr>
          <a:xfrm>
            <a:off x="8551554" y="1657694"/>
            <a:ext cx="2734057" cy="417253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6941429" cy="3811587"/>
          </a:xfrm>
          <a:prstGeom prst="rect">
            <a:avLst/>
          </a:prstGeom>
        </p:spPr>
        <p:txBody>
          <a:bodyPr lIns="91440" tIns="45720" rIns="91440" bIns="45720" anchor="t">
            <a:noAutofit/>
          </a:bodyPr>
          <a:lstStyle/>
          <a:p>
            <a:pPr>
              <a:buFont typeface="Calibri" panose="020F0502020204030204" pitchFamily="34" charset="0"/>
              <a:buNone/>
            </a:pPr>
            <a:r>
              <a:rPr lang="en-US" sz="1800" b="1" dirty="0">
                <a:latin typeface="Calibri" panose="020F0502020204030204" pitchFamily="34" charset="0"/>
              </a:rPr>
              <a:t>Identify Target URL</a:t>
            </a:r>
            <a:r>
              <a:rPr lang="en-US" sz="1800" dirty="0">
                <a:latin typeface="Calibri" panose="020F0502020204030204" pitchFamily="34" charset="0"/>
              </a:rPr>
              <a:t>: Determine the specific web page(s) containing the SpaceX data you need to scrape.</a:t>
            </a:r>
          </a:p>
          <a:p>
            <a:pPr>
              <a:buFont typeface="Calibri" panose="020F0502020204030204" pitchFamily="34" charset="0"/>
              <a:buNone/>
            </a:pPr>
            <a:r>
              <a:rPr lang="en-US" sz="1800" b="1" dirty="0">
                <a:latin typeface="Calibri" panose="020F0502020204030204" pitchFamily="34" charset="0"/>
              </a:rPr>
              <a:t>Analyze HTML Structure</a:t>
            </a:r>
            <a:r>
              <a:rPr lang="en-US" sz="1800" dirty="0">
                <a:latin typeface="Calibri" panose="020F0502020204030204" pitchFamily="34" charset="0"/>
              </a:rPr>
              <a:t>: Inspect the HTML structure of the target page to locate the elements containing the desired data.</a:t>
            </a:r>
          </a:p>
          <a:p>
            <a:pPr>
              <a:buFont typeface="Calibri" panose="020F0502020204030204" pitchFamily="34" charset="0"/>
              <a:buNone/>
            </a:pPr>
            <a:r>
              <a:rPr lang="en-US" sz="1800" b="1" dirty="0">
                <a:latin typeface="Calibri" panose="020F0502020204030204" pitchFamily="34" charset="0"/>
              </a:rPr>
              <a:t>Select Relevant Elements: </a:t>
            </a:r>
            <a:r>
              <a:rPr lang="en-US" sz="1800" dirty="0">
                <a:latin typeface="Calibri" panose="020F0502020204030204" pitchFamily="34" charset="0"/>
              </a:rPr>
              <a:t>Use HTML tags, classes, or IDs to select the specific elements containing the SpaceX data.</a:t>
            </a:r>
          </a:p>
          <a:p>
            <a:pPr>
              <a:buFont typeface="Calibri" panose="020F0502020204030204" pitchFamily="34" charset="0"/>
              <a:buNone/>
            </a:pPr>
            <a:r>
              <a:rPr lang="en-US" sz="1800" b="1" dirty="0">
                <a:latin typeface="Calibri" panose="020F0502020204030204" pitchFamily="34" charset="0"/>
              </a:rPr>
              <a:t>Extract Data from HTML</a:t>
            </a:r>
            <a:r>
              <a:rPr lang="en-US" sz="1800" dirty="0">
                <a:latin typeface="Calibri" panose="020F0502020204030204" pitchFamily="34" charset="0"/>
              </a:rPr>
              <a:t>: Parse the selected HTML elements to extract the raw data.</a:t>
            </a:r>
          </a:p>
          <a:p>
            <a:pPr>
              <a:buFont typeface="Calibri" panose="020F0502020204030204" pitchFamily="34" charset="0"/>
              <a:buNone/>
            </a:pPr>
            <a:r>
              <a:rPr lang="en-US" sz="1800" b="1" dirty="0">
                <a:latin typeface="Calibri" panose="020F0502020204030204" pitchFamily="34" charset="0"/>
              </a:rPr>
              <a:t>Clean and Format Data</a:t>
            </a:r>
            <a:r>
              <a:rPr lang="en-US" sz="1800" dirty="0">
                <a:latin typeface="Calibri" panose="020F0502020204030204" pitchFamily="34" charset="0"/>
              </a:rPr>
              <a:t>: Process the extracted data into a structured format suitable for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E8AE905D-C968-D68C-ACD6-2FAFB2ABEAF4}"/>
              </a:ext>
            </a:extLst>
          </p:cNvPr>
          <p:cNvPicPr>
            <a:picLocks noChangeAspect="1"/>
          </p:cNvPicPr>
          <p:nvPr/>
        </p:nvPicPr>
        <p:blipFill>
          <a:blip r:embed="rId4"/>
          <a:stretch>
            <a:fillRect/>
          </a:stretch>
        </p:blipFill>
        <p:spPr>
          <a:xfrm>
            <a:off x="8649848" y="1706818"/>
            <a:ext cx="2619741" cy="426779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228</TotalTime>
  <Words>3007</Words>
  <Application>Microsoft Office PowerPoint</Application>
  <PresentationFormat>Widescreen</PresentationFormat>
  <Paragraphs>352</Paragraphs>
  <Slides>49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Aptos</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Stefan Gafencu</cp:lastModifiedBy>
  <cp:revision>200</cp:revision>
  <dcterms:created xsi:type="dcterms:W3CDTF">2021-04-29T18:58:34Z</dcterms:created>
  <dcterms:modified xsi:type="dcterms:W3CDTF">2024-10-14T10:00:18Z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